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79" r:id="rId2"/>
    <p:sldId id="409" r:id="rId3"/>
    <p:sldId id="494" r:id="rId4"/>
    <p:sldId id="496" r:id="rId5"/>
    <p:sldId id="497" r:id="rId6"/>
    <p:sldId id="405" r:id="rId7"/>
    <p:sldId id="493" r:id="rId8"/>
    <p:sldId id="495" r:id="rId9"/>
    <p:sldId id="408" r:id="rId10"/>
    <p:sldId id="402" r:id="rId11"/>
  </p:sldIdLst>
  <p:sldSz cx="9144000" cy="6858000" type="screen4x3"/>
  <p:notesSz cx="7102475" cy="93884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s" initials="L" lastIdx="2" clrIdx="0"/>
  <p:cmAuthor id="2" name="Ivonne" initials="I"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7" autoAdjust="0"/>
    <p:restoredTop sz="96404" autoAdjust="0"/>
  </p:normalViewPr>
  <p:slideViewPr>
    <p:cSldViewPr>
      <p:cViewPr varScale="1">
        <p:scale>
          <a:sx n="47" d="100"/>
          <a:sy n="47" d="100"/>
        </p:scale>
        <p:origin x="684"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blo Lezama Barreda" userId="4ccc75b32a8a2f66" providerId="LiveId" clId="{CF6C5C13-0886-4154-A435-9BB2B84BB7EC}"/>
    <pc:docChg chg="modSld">
      <pc:chgData name="Pablo Lezama Barreda" userId="4ccc75b32a8a2f66" providerId="LiveId" clId="{CF6C5C13-0886-4154-A435-9BB2B84BB7EC}" dt="2020-02-11T17:25:50.681" v="1" actId="113"/>
      <pc:docMkLst>
        <pc:docMk/>
      </pc:docMkLst>
      <pc:sldChg chg="modSp">
        <pc:chgData name="Pablo Lezama Barreda" userId="4ccc75b32a8a2f66" providerId="LiveId" clId="{CF6C5C13-0886-4154-A435-9BB2B84BB7EC}" dt="2020-02-11T17:25:50.681" v="1" actId="113"/>
        <pc:sldMkLst>
          <pc:docMk/>
          <pc:sldMk cId="1300079537" sldId="408"/>
        </pc:sldMkLst>
        <pc:spChg chg="mod">
          <ac:chgData name="Pablo Lezama Barreda" userId="4ccc75b32a8a2f66" providerId="LiveId" clId="{CF6C5C13-0886-4154-A435-9BB2B84BB7EC}" dt="2020-02-11T17:25:50.681" v="1" actId="113"/>
          <ac:spMkLst>
            <pc:docMk/>
            <pc:sldMk cId="1300079537" sldId="408"/>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78513" cy="471375"/>
          </a:xfrm>
          <a:prstGeom prst="rect">
            <a:avLst/>
          </a:prstGeom>
        </p:spPr>
        <p:txBody>
          <a:bodyPr vert="horz" lIns="92464" tIns="46232" rIns="92464" bIns="46232" rtlCol="0"/>
          <a:lstStyle>
            <a:lvl1pPr algn="l">
              <a:defRPr sz="1200"/>
            </a:lvl1pPr>
          </a:lstStyle>
          <a:p>
            <a:endParaRPr lang="es-MX"/>
          </a:p>
        </p:txBody>
      </p:sp>
      <p:sp>
        <p:nvSpPr>
          <p:cNvPr id="3" name="Marcador de fecha 2"/>
          <p:cNvSpPr>
            <a:spLocks noGrp="1"/>
          </p:cNvSpPr>
          <p:nvPr>
            <p:ph type="dt" idx="1"/>
          </p:nvPr>
        </p:nvSpPr>
        <p:spPr>
          <a:xfrm>
            <a:off x="4022303" y="1"/>
            <a:ext cx="3078513" cy="471375"/>
          </a:xfrm>
          <a:prstGeom prst="rect">
            <a:avLst/>
          </a:prstGeom>
        </p:spPr>
        <p:txBody>
          <a:bodyPr vert="horz" lIns="92464" tIns="46232" rIns="92464" bIns="46232" rtlCol="0"/>
          <a:lstStyle>
            <a:lvl1pPr algn="r">
              <a:defRPr sz="1200"/>
            </a:lvl1pPr>
          </a:lstStyle>
          <a:p>
            <a:fld id="{94DED2FE-4630-4D14-B803-77A09DDC1540}" type="datetimeFigureOut">
              <a:rPr lang="es-MX" smtClean="0"/>
              <a:t>20/02/2020</a:t>
            </a:fld>
            <a:endParaRPr lang="es-MX"/>
          </a:p>
        </p:txBody>
      </p:sp>
      <p:sp>
        <p:nvSpPr>
          <p:cNvPr id="4" name="Marcador de imagen de diapositiva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2464" tIns="46232" rIns="92464" bIns="46232" rtlCol="0" anchor="ctr"/>
          <a:lstStyle/>
          <a:p>
            <a:endParaRPr lang="es-MX"/>
          </a:p>
        </p:txBody>
      </p:sp>
      <p:sp>
        <p:nvSpPr>
          <p:cNvPr id="5" name="Marcador de notas 4"/>
          <p:cNvSpPr>
            <a:spLocks noGrp="1"/>
          </p:cNvSpPr>
          <p:nvPr>
            <p:ph type="body" sz="quarter" idx="3"/>
          </p:nvPr>
        </p:nvSpPr>
        <p:spPr>
          <a:xfrm>
            <a:off x="709917" y="4518598"/>
            <a:ext cx="5682644" cy="3695943"/>
          </a:xfrm>
          <a:prstGeom prst="rect">
            <a:avLst/>
          </a:prstGeom>
        </p:spPr>
        <p:txBody>
          <a:bodyPr vert="horz" lIns="92464" tIns="46232" rIns="92464" bIns="46232"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917100"/>
            <a:ext cx="3078513" cy="471375"/>
          </a:xfrm>
          <a:prstGeom prst="rect">
            <a:avLst/>
          </a:prstGeom>
        </p:spPr>
        <p:txBody>
          <a:bodyPr vert="horz" lIns="92464" tIns="46232" rIns="92464" bIns="46232"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2303" y="8917100"/>
            <a:ext cx="3078513" cy="471375"/>
          </a:xfrm>
          <a:prstGeom prst="rect">
            <a:avLst/>
          </a:prstGeom>
        </p:spPr>
        <p:txBody>
          <a:bodyPr vert="horz" lIns="92464" tIns="46232" rIns="92464" bIns="46232" rtlCol="0" anchor="b"/>
          <a:lstStyle>
            <a:lvl1pPr algn="r">
              <a:defRPr sz="1200"/>
            </a:lvl1pPr>
          </a:lstStyle>
          <a:p>
            <a:fld id="{A51F0524-7A55-4E89-9335-6C1C754C19C7}" type="slidenum">
              <a:rPr lang="es-MX" smtClean="0"/>
              <a:t>‹Nº›</a:t>
            </a:fld>
            <a:endParaRPr lang="es-MX"/>
          </a:p>
        </p:txBody>
      </p:sp>
    </p:spTree>
    <p:extLst>
      <p:ext uri="{BB962C8B-B14F-4D97-AF65-F5344CB8AC3E}">
        <p14:creationId xmlns:p14="http://schemas.microsoft.com/office/powerpoint/2010/main" val="232811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2</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355145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3</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349534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4</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192522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5</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330341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6</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326368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7</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78517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9</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2450" y="4386418"/>
            <a:ext cx="507346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626938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89BD6FE9-F104-41B0-9578-16EC50805C21}" type="slidenum">
              <a:rPr lang="es-ES" smtClean="0">
                <a:solidFill>
                  <a:srgbClr val="000000"/>
                </a:solidFill>
              </a:rPr>
              <a:pPr>
                <a:defRPr/>
              </a:pPr>
              <a:t>10</a:t>
            </a:fld>
            <a:endParaRPr lang="es-ES" dirty="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xfrm>
            <a:off x="926411" y="4386418"/>
            <a:ext cx="5095254" cy="4155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MX" dirty="0"/>
              <a:t> </a:t>
            </a:r>
            <a:endParaRPr lang="es-MX" sz="800" dirty="0">
              <a:latin typeface="Arial" charset="0"/>
            </a:endParaRPr>
          </a:p>
        </p:txBody>
      </p:sp>
    </p:spTree>
    <p:extLst>
      <p:ext uri="{BB962C8B-B14F-4D97-AF65-F5344CB8AC3E}">
        <p14:creationId xmlns:p14="http://schemas.microsoft.com/office/powerpoint/2010/main" val="224257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C05CCC7E-9BBD-4930-8C05-4DEDA3AF1C90}" type="datetime1">
              <a:rPr lang="es-MX" smtClean="0">
                <a:solidFill>
                  <a:srgbClr val="000000"/>
                </a:solidFill>
              </a:rPr>
              <a:t>20/02/2020</a:t>
            </a:fld>
            <a:endParaRPr 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9587D1-4DB9-41EF-8093-BB5E4613BA36}"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39584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57D509C5-39D5-4FFE-A1C9-C11A3EED647C}" type="datetime1">
              <a:rPr lang="es-MX" smtClean="0">
                <a:solidFill>
                  <a:srgbClr val="000000"/>
                </a:solidFill>
              </a:rPr>
              <a:t>20/02/2020</a:t>
            </a:fld>
            <a:endParaRPr 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27ED1-B83E-4549-9916-851461C7A55D}"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51176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B55A8E73-68B7-4ECD-B2B9-8183066A6AB7}" type="datetime1">
              <a:rPr lang="es-MX" smtClean="0">
                <a:solidFill>
                  <a:srgbClr val="000000"/>
                </a:solidFill>
              </a:rPr>
              <a:t>20/02/2020</a:t>
            </a:fld>
            <a:endParaRPr 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18A728-D6BA-490D-BA14-3C62520F0224}"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4369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85800" y="1270000"/>
            <a:ext cx="8004175" cy="48482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3" name="Rectangle 11"/>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91064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E11B4DA0-F3EF-44B6-B130-5B0B411BF82E}" type="datetime1">
              <a:rPr lang="es-MX" smtClean="0">
                <a:solidFill>
                  <a:srgbClr val="000000"/>
                </a:solidFill>
              </a:rPr>
              <a:t>20/02/2020</a:t>
            </a:fld>
            <a:endParaRPr 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619601-939E-4902-8834-1F4FB3D25E10}"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351853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E247045C-0822-4BE4-83C7-7C95C124546D}" type="datetime1">
              <a:rPr lang="es-MX" smtClean="0">
                <a:solidFill>
                  <a:srgbClr val="000000"/>
                </a:solidFill>
              </a:rPr>
              <a:t>20/02/2020</a:t>
            </a:fld>
            <a:endParaRPr 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F5F3E1-75A8-49C5-B06F-935DBD95AD81}"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56385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fld id="{9A978F7A-4B30-4C68-9DB3-607C79106C12}" type="datetime1">
              <a:rPr lang="es-MX" smtClean="0">
                <a:solidFill>
                  <a:srgbClr val="000000"/>
                </a:solidFill>
              </a:rPr>
              <a:t>20/02/2020</a:t>
            </a:fld>
            <a:endParaRPr 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561DAA-EB57-41A3-B70E-B6B29A40C163}"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25717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fld id="{41F98948-FAFC-46BD-9DF1-EA6AF39E2D7B}" type="datetime1">
              <a:rPr lang="es-MX" smtClean="0">
                <a:solidFill>
                  <a:srgbClr val="000000"/>
                </a:solidFill>
              </a:rPr>
              <a:t>20/02/2020</a:t>
            </a:fld>
            <a:endParaRPr lang="es-E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EE413BD-CB10-4B3F-82C8-B8AB27DD8457}"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5494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fld id="{DCD18531-61C7-456E-B9DF-3105AF8F3556}" type="datetime1">
              <a:rPr lang="es-MX" smtClean="0">
                <a:solidFill>
                  <a:srgbClr val="000000"/>
                </a:solidFill>
              </a:rPr>
              <a:t>20/02/2020</a:t>
            </a:fld>
            <a:endParaRPr lang="es-E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DA033E9-9702-4FE3-8C6A-12C00FA1F190}"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98397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4D8627-AF26-43F9-A1A0-BF902A6B5D73}" type="datetime1">
              <a:rPr lang="es-MX" smtClean="0">
                <a:solidFill>
                  <a:srgbClr val="000000"/>
                </a:solidFill>
              </a:rPr>
              <a:t>20/02/2020</a:t>
            </a:fld>
            <a:endParaRPr lang="es-E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25FEF9E-1723-4E15-96AB-57BF2545842F}"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28243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4EB0B8AA-FDA5-49FF-9FED-D832D04A8179}" type="datetime1">
              <a:rPr lang="es-MX" smtClean="0">
                <a:solidFill>
                  <a:srgbClr val="000000"/>
                </a:solidFill>
              </a:rPr>
              <a:t>20/02/2020</a:t>
            </a:fld>
            <a:endParaRPr 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3606408-6703-4FBD-91E6-BB3B387109A7}"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37536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BA2C5CEF-CEC1-481F-9986-1ACE998962DD}" type="datetime1">
              <a:rPr lang="es-MX" smtClean="0">
                <a:solidFill>
                  <a:srgbClr val="000000"/>
                </a:solidFill>
              </a:rPr>
              <a:t>20/02/2020</a:t>
            </a:fld>
            <a:endParaRPr 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C6E7347-BB41-4A09-8D0E-9E75DFF26910}"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99946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Times New Roman" charset="0"/>
                <a:cs typeface="Times New Roman" charset="0"/>
              </a:defRPr>
            </a:lvl1pPr>
          </a:lstStyle>
          <a:p>
            <a:pPr fontAlgn="base">
              <a:spcBef>
                <a:spcPct val="0"/>
              </a:spcBef>
              <a:spcAft>
                <a:spcPct val="0"/>
              </a:spcAft>
              <a:defRPr/>
            </a:pPr>
            <a:fld id="{32C48D0B-7E70-4DAA-BB8B-E1B9587A2E9F}" type="datetime1">
              <a:rPr lang="es-MX" smtClean="0">
                <a:solidFill>
                  <a:srgbClr val="000000"/>
                </a:solidFill>
              </a:rPr>
              <a:t>20/02/2020</a:t>
            </a:fld>
            <a:endParaRPr lang="es-E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Times New Roman" charset="0"/>
                <a:cs typeface="Times New Roman" charset="0"/>
              </a:defRPr>
            </a:lvl1pPr>
          </a:lstStyle>
          <a:p>
            <a:pPr fontAlgn="base">
              <a:spcBef>
                <a:spcPct val="0"/>
              </a:spcBef>
              <a:spcAft>
                <a:spcPct val="0"/>
              </a:spcAft>
              <a:defRPr/>
            </a:pPr>
            <a:endParaRPr lang="es-E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Times New Roman" charset="0"/>
                <a:cs typeface="Times New Roman" charset="0"/>
              </a:defRPr>
            </a:lvl1pPr>
          </a:lstStyle>
          <a:p>
            <a:pPr fontAlgn="base">
              <a:spcBef>
                <a:spcPct val="0"/>
              </a:spcBef>
              <a:spcAft>
                <a:spcPct val="0"/>
              </a:spcAft>
              <a:defRPr/>
            </a:pPr>
            <a:fld id="{3262245E-4F0F-4A56-9E30-9B50484C0A5E}" type="slidenum">
              <a:rPr lang="es-ES">
                <a:solidFill>
                  <a:srgbClr val="000000"/>
                </a:solidFill>
              </a:rPr>
              <a:pPr fontAlgn="base">
                <a:spcBef>
                  <a:spcPct val="0"/>
                </a:spcBef>
                <a:spcAft>
                  <a:spcPct val="0"/>
                </a:spcAft>
                <a:defRPr/>
              </a:pPr>
              <a:t>‹Nº›</a:t>
            </a:fld>
            <a:endParaRPr lang="es-ES" dirty="0">
              <a:solidFill>
                <a:srgbClr val="000000"/>
              </a:solidFill>
            </a:endParaRPr>
          </a:p>
        </p:txBody>
      </p:sp>
    </p:spTree>
    <p:extLst>
      <p:ext uri="{BB962C8B-B14F-4D97-AF65-F5344CB8AC3E}">
        <p14:creationId xmlns:p14="http://schemas.microsoft.com/office/powerpoint/2010/main" val="441879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867771" y="3861048"/>
            <a:ext cx="7560840" cy="1077218"/>
          </a:xfrm>
          <a:prstGeom prst="rect">
            <a:avLst/>
          </a:prstGeom>
          <a:noFill/>
        </p:spPr>
        <p:txBody>
          <a:bodyPr wrap="square" rtlCol="0">
            <a:spAutoFit/>
          </a:bodyPr>
          <a:lstStyle/>
          <a:p>
            <a:pPr algn="ctr"/>
            <a:r>
              <a:rPr lang="es-MX" sz="3200" b="1" dirty="0" smtClean="0">
                <a:latin typeface="Calibri" panose="020F0502020204030204" pitchFamily="34" charset="0"/>
                <a:cs typeface="Calibri" panose="020F0502020204030204" pitchFamily="34" charset="0"/>
              </a:rPr>
              <a:t>Registro e inspección; cumplimiento de obligaciones; fiscalización y sanciones. </a:t>
            </a:r>
            <a:endParaRPr lang="es-MX" sz="6600" b="1" dirty="0">
              <a:solidFill>
                <a:prstClr val="black"/>
              </a:solidFill>
              <a:latin typeface="Calibri" panose="020F0502020204030204" pitchFamily="34" charset="0"/>
              <a:cs typeface="Calibri" panose="020F0502020204030204" pitchFamily="34" charset="0"/>
            </a:endParaRPr>
          </a:p>
        </p:txBody>
      </p:sp>
      <p:sp>
        <p:nvSpPr>
          <p:cNvPr id="2" name="Marcador de número de diapositiva 1"/>
          <p:cNvSpPr>
            <a:spLocks noGrp="1"/>
          </p:cNvSpPr>
          <p:nvPr>
            <p:ph type="sldNum" sz="quarter" idx="12"/>
          </p:nvPr>
        </p:nvSpPr>
        <p:spPr/>
        <p:txBody>
          <a:bodyPr/>
          <a:lstStyle/>
          <a:p>
            <a:pPr>
              <a:defRPr/>
            </a:pPr>
            <a:fld id="{C25FEF9E-1723-4E15-96AB-57BF2545842F}" type="slidenum">
              <a:rPr lang="es-ES" smtClean="0">
                <a:solidFill>
                  <a:srgbClr val="000000"/>
                </a:solidFill>
              </a:rPr>
              <a:pPr>
                <a:defRPr/>
              </a:pPr>
              <a:t>1</a:t>
            </a:fld>
            <a:endParaRPr lang="es-ES" dirty="0">
              <a:solidFill>
                <a:srgbClr val="000000"/>
              </a:solidFill>
            </a:endParaRPr>
          </a:p>
        </p:txBody>
      </p:sp>
    </p:spTree>
    <p:extLst>
      <p:ext uri="{BB962C8B-B14F-4D97-AF65-F5344CB8AC3E}">
        <p14:creationId xmlns:p14="http://schemas.microsoft.com/office/powerpoint/2010/main" val="4056258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CuadroTexto"/>
          <p:cNvSpPr txBox="1">
            <a:spLocks noChangeArrowheads="1"/>
          </p:cNvSpPr>
          <p:nvPr/>
        </p:nvSpPr>
        <p:spPr bwMode="auto">
          <a:xfrm>
            <a:off x="323528" y="1844824"/>
            <a:ext cx="828092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5pPr>
            <a:lvl6pPr marL="2514600" indent="-228600" algn="l" rtl="0" eaLnBrk="0" fontAlgn="base" hangingPunct="0">
              <a:spcBef>
                <a:spcPct val="0"/>
              </a:spcBef>
              <a:spcAft>
                <a:spcPct val="0"/>
              </a:spcAft>
              <a:buChar char="»"/>
              <a:defRPr sz="2400">
                <a:solidFill>
                  <a:schemeClr val="tx1"/>
                </a:solidFill>
                <a:latin typeface="Times New Roman" pitchFamily="18" charset="0"/>
                <a:cs typeface="Times New Roman" pitchFamily="18" charset="0"/>
              </a:defRPr>
            </a:lvl6pPr>
            <a:lvl7pPr marL="2971800" indent="-228600" algn="l" rtl="0" eaLnBrk="0" fontAlgn="base" hangingPunct="0">
              <a:spcBef>
                <a:spcPct val="0"/>
              </a:spcBef>
              <a:spcAft>
                <a:spcPct val="0"/>
              </a:spcAft>
              <a:buChar char="»"/>
              <a:defRPr sz="2400">
                <a:solidFill>
                  <a:schemeClr val="tx1"/>
                </a:solidFill>
                <a:latin typeface="Times New Roman" pitchFamily="18" charset="0"/>
                <a:cs typeface="Times New Roman" pitchFamily="18" charset="0"/>
              </a:defRPr>
            </a:lvl7pPr>
            <a:lvl8pPr marL="3429000" indent="-228600" algn="l" rtl="0" eaLnBrk="0" fontAlgn="base" hangingPunct="0">
              <a:spcBef>
                <a:spcPct val="0"/>
              </a:spcBef>
              <a:spcAft>
                <a:spcPct val="0"/>
              </a:spcAft>
              <a:buChar char="»"/>
              <a:defRPr sz="2400">
                <a:solidFill>
                  <a:schemeClr val="tx1"/>
                </a:solidFill>
                <a:latin typeface="Times New Roman" pitchFamily="18" charset="0"/>
                <a:cs typeface="Times New Roman" pitchFamily="18" charset="0"/>
              </a:defRPr>
            </a:lvl8pPr>
            <a:lvl9pPr marL="3886200" indent="-228600" algn="l" rtl="0" eaLnBrk="0" fontAlgn="base" hangingPunct="0">
              <a:spcBef>
                <a:spcPct val="0"/>
              </a:spcBef>
              <a:spcAft>
                <a:spcPct val="0"/>
              </a:spcAft>
              <a:buChar char="»"/>
              <a:defRPr sz="2400">
                <a:solidFill>
                  <a:schemeClr val="tx1"/>
                </a:solidFill>
                <a:latin typeface="Times New Roman" pitchFamily="18" charset="0"/>
                <a:cs typeface="Times New Roman" pitchFamily="18" charset="0"/>
              </a:defRPr>
            </a:lvl9pPr>
          </a:lstStyle>
          <a:p>
            <a:pPr marL="0" indent="0" algn="ctr" eaLnBrk="1" hangingPunct="1">
              <a:buNone/>
            </a:pPr>
            <a:r>
              <a:rPr lang="es-ES" sz="8000" b="1" kern="0" dirty="0">
                <a:latin typeface="Calibri" panose="020F0502020204030204" pitchFamily="34" charset="0"/>
                <a:cs typeface="Calibri" panose="020F0502020204030204" pitchFamily="34" charset="0"/>
              </a:rPr>
              <a:t>Gracias.</a:t>
            </a:r>
          </a:p>
        </p:txBody>
      </p:sp>
    </p:spTree>
    <p:extLst>
      <p:ext uri="{BB962C8B-B14F-4D97-AF65-F5344CB8AC3E}">
        <p14:creationId xmlns:p14="http://schemas.microsoft.com/office/powerpoint/2010/main" val="30609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7296472" cy="646331"/>
          </a:xfrm>
          <a:prstGeom prst="rect">
            <a:avLst/>
          </a:prstGeom>
          <a:noFill/>
        </p:spPr>
        <p:txBody>
          <a:bodyPr wrap="square" rtlCol="0">
            <a:spAutoFit/>
          </a:bodyPr>
          <a:lstStyle/>
          <a:p>
            <a:r>
              <a:rPr lang="es-MX" sz="3600" dirty="0">
                <a:solidFill>
                  <a:srgbClr val="002060"/>
                </a:solidFill>
                <a:latin typeface="Calibri" panose="020F0502020204030204" pitchFamily="34" charset="0"/>
                <a:cs typeface="Calibri" panose="020F0502020204030204" pitchFamily="34" charset="0"/>
              </a:rPr>
              <a:t>Compromiso AMECH:</a:t>
            </a:r>
          </a:p>
        </p:txBody>
      </p:sp>
      <p:sp>
        <p:nvSpPr>
          <p:cNvPr id="4" name="CuadroTexto 3"/>
          <p:cNvSpPr txBox="1"/>
          <p:nvPr/>
        </p:nvSpPr>
        <p:spPr>
          <a:xfrm>
            <a:off x="755576" y="1772816"/>
            <a:ext cx="7560840" cy="3539430"/>
          </a:xfrm>
          <a:prstGeom prst="rect">
            <a:avLst/>
          </a:prstGeom>
          <a:noFill/>
          <a:ln>
            <a:noFill/>
          </a:ln>
        </p:spPr>
        <p:txBody>
          <a:bodyPr wrap="square" rtlCol="0">
            <a:spAutoFit/>
          </a:bodyPr>
          <a:lstStyle/>
          <a:p>
            <a:pPr algn="ctr"/>
            <a:r>
              <a:rPr lang="es-MX" sz="2800" dirty="0">
                <a:latin typeface="Calibri" panose="020F0502020204030204" pitchFamily="34" charset="0"/>
                <a:cs typeface="Calibri" panose="020F0502020204030204" pitchFamily="34" charset="0"/>
              </a:rPr>
              <a:t>La </a:t>
            </a:r>
            <a:r>
              <a:rPr lang="es-MX" sz="2800" b="1" dirty="0">
                <a:latin typeface="Calibri" panose="020F0502020204030204" pitchFamily="34" charset="0"/>
                <a:cs typeface="Calibri" panose="020F0502020204030204" pitchFamily="34" charset="0"/>
              </a:rPr>
              <a:t>AMECH</a:t>
            </a:r>
            <a:r>
              <a:rPr lang="es-MX" sz="2800" dirty="0">
                <a:latin typeface="Calibri" panose="020F0502020204030204" pitchFamily="34" charset="0"/>
                <a:cs typeface="Calibri" panose="020F0502020204030204" pitchFamily="34" charset="0"/>
              </a:rPr>
              <a:t> </a:t>
            </a:r>
            <a:r>
              <a:rPr lang="es-MX" sz="2800" b="1" dirty="0">
                <a:latin typeface="Calibri" panose="020F0502020204030204" pitchFamily="34" charset="0"/>
                <a:cs typeface="Calibri" panose="020F0502020204030204" pitchFamily="34" charset="0"/>
              </a:rPr>
              <a:t>garantiza el cumplimiento de todos los derechos de los trabajadores estipulados en la Ley</a:t>
            </a:r>
            <a:r>
              <a:rPr lang="es-MX" sz="2800" dirty="0">
                <a:latin typeface="Calibri" panose="020F0502020204030204" pitchFamily="34" charset="0"/>
                <a:cs typeface="Calibri" panose="020F0502020204030204" pitchFamily="34" charset="0"/>
              </a:rPr>
              <a:t>, como es el ingreso al trabajo digno con pleno acceso a la seguridad social y salario competitivo, capacitación continua, centros de trabajo en condiciones óptimas de seguridad e higiene y respeto </a:t>
            </a:r>
            <a:r>
              <a:rPr lang="es-MX" sz="2800" dirty="0" smtClean="0">
                <a:latin typeface="Calibri" panose="020F0502020204030204" pitchFamily="34" charset="0"/>
                <a:cs typeface="Calibri" panose="020F0502020204030204" pitchFamily="34" charset="0"/>
              </a:rPr>
              <a:t>de los derechos sindicales </a:t>
            </a:r>
            <a:r>
              <a:rPr lang="es-MX" sz="2800" dirty="0">
                <a:latin typeface="Calibri" panose="020F0502020204030204" pitchFamily="34" charset="0"/>
                <a:cs typeface="Calibri" panose="020F0502020204030204" pitchFamily="34" charset="0"/>
              </a:rPr>
              <a:t>y de sindicalización.</a:t>
            </a:r>
          </a:p>
        </p:txBody>
      </p:sp>
    </p:spTree>
    <p:extLst>
      <p:ext uri="{BB962C8B-B14F-4D97-AF65-F5344CB8AC3E}">
        <p14:creationId xmlns:p14="http://schemas.microsoft.com/office/powerpoint/2010/main" val="158278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947998" y="1694022"/>
            <a:ext cx="5850971" cy="646331"/>
          </a:xfrm>
          <a:prstGeom prst="rect">
            <a:avLst/>
          </a:prstGeom>
        </p:spPr>
        <p:txBody>
          <a:bodyPr wrap="square">
            <a:spAutoFit/>
          </a:bodyPr>
          <a:lstStyle/>
          <a:p>
            <a:pPr algn="just"/>
            <a:r>
              <a:rPr lang="es-MX" b="1" dirty="0" smtClean="0">
                <a:latin typeface="Calibri" panose="020F0502020204030204" pitchFamily="34" charset="0"/>
                <a:cs typeface="Calibri" panose="020F0502020204030204" pitchFamily="34" charset="0"/>
              </a:rPr>
              <a:t>Proyecto de Dictamen de la Comisión de </a:t>
            </a:r>
            <a:r>
              <a:rPr lang="es-MX" b="1" dirty="0">
                <a:latin typeface="Calibri" panose="020F0502020204030204" pitchFamily="34" charset="0"/>
                <a:cs typeface="Calibri" panose="020F0502020204030204" pitchFamily="34" charset="0"/>
              </a:rPr>
              <a:t>Trabajo y Previsión Social </a:t>
            </a:r>
            <a:r>
              <a:rPr lang="es-MX" b="1" dirty="0" smtClean="0">
                <a:latin typeface="Calibri" panose="020F0502020204030204" pitchFamily="34" charset="0"/>
                <a:cs typeface="Calibri" panose="020F0502020204030204" pitchFamily="34" charset="0"/>
              </a:rPr>
              <a:t>en </a:t>
            </a:r>
            <a:r>
              <a:rPr lang="es-MX" b="1" dirty="0">
                <a:latin typeface="Calibri" panose="020F0502020204030204" pitchFamily="34" charset="0"/>
                <a:cs typeface="Calibri" panose="020F0502020204030204" pitchFamily="34" charset="0"/>
              </a:rPr>
              <a:t>materia de subcontratación laboral.</a:t>
            </a:r>
          </a:p>
        </p:txBody>
      </p:sp>
      <p:sp>
        <p:nvSpPr>
          <p:cNvPr id="7" name="CuadroTexto 6"/>
          <p:cNvSpPr txBox="1"/>
          <p:nvPr/>
        </p:nvSpPr>
        <p:spPr>
          <a:xfrm>
            <a:off x="323528" y="124362"/>
            <a:ext cx="7488832" cy="1569660"/>
          </a:xfrm>
          <a:prstGeom prst="rect">
            <a:avLst/>
          </a:prstGeom>
          <a:noFill/>
        </p:spPr>
        <p:txBody>
          <a:bodyPr wrap="square" rtlCol="0">
            <a:spAutoFit/>
          </a:bodyPr>
          <a:lstStyle/>
          <a:p>
            <a:pPr algn="just"/>
            <a:r>
              <a:rPr lang="es-MX" sz="3200" dirty="0" smtClean="0">
                <a:solidFill>
                  <a:srgbClr val="002060"/>
                </a:solidFill>
                <a:latin typeface="Calibri" panose="020F0502020204030204" pitchFamily="34" charset="0"/>
                <a:cs typeface="Calibri" panose="020F0502020204030204" pitchFamily="34" charset="0"/>
              </a:rPr>
              <a:t>Elementos </a:t>
            </a:r>
            <a:r>
              <a:rPr lang="es-MX" sz="3200" dirty="0">
                <a:solidFill>
                  <a:srgbClr val="002060"/>
                </a:solidFill>
                <a:latin typeface="Calibri" panose="020F0502020204030204" pitchFamily="34" charset="0"/>
                <a:cs typeface="Calibri" panose="020F0502020204030204" pitchFamily="34" charset="0"/>
              </a:rPr>
              <a:t>para fortalecer </a:t>
            </a:r>
            <a:r>
              <a:rPr lang="es-MX" sz="3200" dirty="0" smtClean="0">
                <a:solidFill>
                  <a:srgbClr val="002060"/>
                </a:solidFill>
                <a:latin typeface="Calibri" panose="020F0502020204030204" pitchFamily="34" charset="0"/>
                <a:cs typeface="Calibri" panose="020F0502020204030204" pitchFamily="34" charset="0"/>
              </a:rPr>
              <a:t>el registro </a:t>
            </a:r>
            <a:r>
              <a:rPr lang="es-MX" sz="3200" dirty="0">
                <a:solidFill>
                  <a:srgbClr val="002060"/>
                </a:solidFill>
                <a:latin typeface="Calibri" panose="020F0502020204030204" pitchFamily="34" charset="0"/>
                <a:cs typeface="Calibri" panose="020F0502020204030204" pitchFamily="34" charset="0"/>
              </a:rPr>
              <a:t>e </a:t>
            </a:r>
            <a:r>
              <a:rPr lang="es-MX" sz="3200" dirty="0" smtClean="0">
                <a:solidFill>
                  <a:srgbClr val="002060"/>
                </a:solidFill>
                <a:latin typeface="Calibri" panose="020F0502020204030204" pitchFamily="34" charset="0"/>
                <a:cs typeface="Calibri" panose="020F0502020204030204" pitchFamily="34" charset="0"/>
              </a:rPr>
              <a:t>inspección, y garantizar el cumplimiento </a:t>
            </a:r>
            <a:r>
              <a:rPr lang="es-MX" sz="3200" dirty="0">
                <a:solidFill>
                  <a:srgbClr val="002060"/>
                </a:solidFill>
                <a:latin typeface="Calibri" panose="020F0502020204030204" pitchFamily="34" charset="0"/>
                <a:cs typeface="Calibri" panose="020F0502020204030204" pitchFamily="34" charset="0"/>
              </a:rPr>
              <a:t>de </a:t>
            </a:r>
            <a:r>
              <a:rPr lang="es-MX" sz="3200" dirty="0" smtClean="0">
                <a:solidFill>
                  <a:srgbClr val="002060"/>
                </a:solidFill>
                <a:latin typeface="Calibri" panose="020F0502020204030204" pitchFamily="34" charset="0"/>
                <a:cs typeface="Calibri" panose="020F0502020204030204" pitchFamily="34" charset="0"/>
              </a:rPr>
              <a:t>obligaciones.</a:t>
            </a:r>
            <a:endParaRPr lang="es-MX" sz="3200" dirty="0">
              <a:solidFill>
                <a:srgbClr val="002060"/>
              </a:solidFill>
              <a:latin typeface="Calibri" panose="020F0502020204030204" pitchFamily="34" charset="0"/>
              <a:cs typeface="Calibri" panose="020F0502020204030204"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2422794290"/>
              </p:ext>
            </p:extLst>
          </p:nvPr>
        </p:nvGraphicFramePr>
        <p:xfrm>
          <a:off x="395536" y="2498497"/>
          <a:ext cx="8280920" cy="3090742"/>
        </p:xfrm>
        <a:graphic>
          <a:graphicData uri="http://schemas.openxmlformats.org/drawingml/2006/table">
            <a:tbl>
              <a:tblPr firstRow="1" bandRow="1">
                <a:effectLst/>
                <a:tableStyleId>{616DA210-FB5B-4158-B5E0-FEB733F419BA}</a:tableStyleId>
              </a:tblPr>
              <a:tblGrid>
                <a:gridCol w="3888432">
                  <a:extLst>
                    <a:ext uri="{9D8B030D-6E8A-4147-A177-3AD203B41FA5}">
                      <a16:colId xmlns="" xmlns:a16="http://schemas.microsoft.com/office/drawing/2014/main" val="3835228717"/>
                    </a:ext>
                  </a:extLst>
                </a:gridCol>
                <a:gridCol w="4392488">
                  <a:extLst>
                    <a:ext uri="{9D8B030D-6E8A-4147-A177-3AD203B41FA5}">
                      <a16:colId xmlns="" xmlns:a16="http://schemas.microsoft.com/office/drawing/2014/main" val="2300486195"/>
                    </a:ext>
                  </a:extLst>
                </a:gridCol>
              </a:tblGrid>
              <a:tr h="372224">
                <a:tc>
                  <a:txBody>
                    <a:bodyPr/>
                    <a:lstStyle/>
                    <a:p>
                      <a:pPr algn="just"/>
                      <a:r>
                        <a:rPr lang="es-MX" sz="1600" dirty="0" smtClean="0">
                          <a:solidFill>
                            <a:srgbClr val="00B050"/>
                          </a:solidFill>
                          <a:latin typeface="Calibri" panose="020F0502020204030204" pitchFamily="34" charset="0"/>
                          <a:cs typeface="Calibri" panose="020F0502020204030204" pitchFamily="34" charset="0"/>
                        </a:rPr>
                        <a:t>Aspectos de valor</a:t>
                      </a:r>
                      <a:endParaRPr lang="es-MX" sz="1600" dirty="0">
                        <a:solidFill>
                          <a:srgbClr val="00B05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s-MX" sz="1600" dirty="0">
                          <a:solidFill>
                            <a:srgbClr val="C00000"/>
                          </a:solidFill>
                          <a:latin typeface="Calibri" panose="020F0502020204030204" pitchFamily="34" charset="0"/>
                          <a:cs typeface="Calibri" panose="020F0502020204030204" pitchFamily="34" charset="0"/>
                        </a:rPr>
                        <a:t>Elementos</a:t>
                      </a:r>
                      <a:r>
                        <a:rPr lang="es-MX" sz="1600" baseline="0" dirty="0">
                          <a:solidFill>
                            <a:srgbClr val="C00000"/>
                          </a:solidFill>
                          <a:latin typeface="Calibri" panose="020F0502020204030204" pitchFamily="34" charset="0"/>
                          <a:cs typeface="Calibri" panose="020F0502020204030204" pitchFamily="34" charset="0"/>
                        </a:rPr>
                        <a:t> a considerar</a:t>
                      </a:r>
                      <a:endParaRPr lang="es-MX" sz="1600" dirty="0">
                        <a:solidFill>
                          <a:srgbClr val="C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19086810"/>
                  </a:ext>
                </a:extLst>
              </a:tr>
              <a:tr h="876941">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b="1" dirty="0" smtClean="0">
                          <a:solidFill>
                            <a:schemeClr val="tx1"/>
                          </a:solidFill>
                          <a:latin typeface="Calibri" panose="020F0502020204030204" pitchFamily="34" charset="0"/>
                          <a:cs typeface="Calibri" panose="020F0502020204030204" pitchFamily="34" charset="0"/>
                        </a:rPr>
                        <a:t>1. </a:t>
                      </a:r>
                      <a:r>
                        <a:rPr lang="es-MX" sz="1600" b="0" dirty="0" smtClean="0">
                          <a:solidFill>
                            <a:schemeClr val="tx1"/>
                          </a:solidFill>
                          <a:latin typeface="Calibri" panose="020F0502020204030204" pitchFamily="34" charset="0"/>
                          <a:cs typeface="Calibri" panose="020F0502020204030204" pitchFamily="34" charset="0"/>
                        </a:rPr>
                        <a:t>El proyecto de </a:t>
                      </a:r>
                      <a:r>
                        <a:rPr lang="es-MX" sz="1600" b="0" baseline="0" dirty="0" smtClean="0">
                          <a:solidFill>
                            <a:schemeClr val="tx1"/>
                          </a:solidFill>
                          <a:latin typeface="Calibri" panose="020F0502020204030204" pitchFamily="34" charset="0"/>
                          <a:cs typeface="Calibri" panose="020F0502020204030204" pitchFamily="34" charset="0"/>
                        </a:rPr>
                        <a:t>dictamen no criminaliza a la subcontratación.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r>
                        <a:rPr lang="es-MX" sz="1600" b="1" dirty="0">
                          <a:latin typeface="Calibri" panose="020F0502020204030204" pitchFamily="34" charset="0"/>
                          <a:cs typeface="Calibri" panose="020F0502020204030204" pitchFamily="34" charset="0"/>
                        </a:rPr>
                        <a:t>1. </a:t>
                      </a:r>
                      <a:r>
                        <a:rPr lang="es-MX" sz="1600" dirty="0" smtClean="0">
                          <a:latin typeface="Calibri" panose="020F0502020204030204" pitchFamily="34" charset="0"/>
                          <a:cs typeface="Calibri" panose="020F0502020204030204" pitchFamily="34" charset="0"/>
                        </a:rPr>
                        <a:t>Prohibición de pago de prestaciones que no estén contempladas</a:t>
                      </a:r>
                      <a:r>
                        <a:rPr lang="es-MX" sz="1600" baseline="0" dirty="0" smtClean="0">
                          <a:latin typeface="Calibri" panose="020F0502020204030204" pitchFamily="34" charset="0"/>
                          <a:cs typeface="Calibri" panose="020F0502020204030204" pitchFamily="34" charset="0"/>
                        </a:rPr>
                        <a:t> en el contrato de trabajo con la finalidad de evadir impuestos o cuotas de S.S.</a:t>
                      </a:r>
                      <a:endParaRPr lang="es-MX"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3648808255"/>
                  </a:ext>
                </a:extLst>
              </a:tr>
              <a:tr h="613859">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b="0"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600" b="1" dirty="0" smtClean="0">
                          <a:latin typeface="Calibri" panose="020F0502020204030204" pitchFamily="34" charset="0"/>
                          <a:cs typeface="Calibri" panose="020F0502020204030204" pitchFamily="34" charset="0"/>
                        </a:rPr>
                        <a:t>2. </a:t>
                      </a:r>
                      <a:r>
                        <a:rPr lang="es-MX" sz="1600" b="0" dirty="0" smtClean="0">
                          <a:latin typeface="Calibri" panose="020F0502020204030204" pitchFamily="34" charset="0"/>
                          <a:cs typeface="Calibri" panose="020F0502020204030204" pitchFamily="34" charset="0"/>
                        </a:rPr>
                        <a:t>Coordinación de diversas autoridades en las inspecciones. </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929353417"/>
                  </a:ext>
                </a:extLst>
              </a:tr>
              <a:tr h="613859">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600" b="1" dirty="0" smtClean="0">
                          <a:latin typeface="Calibri" panose="020F0502020204030204" pitchFamily="34" charset="0"/>
                          <a:cs typeface="Calibri" panose="020F0502020204030204" pitchFamily="34" charset="0"/>
                        </a:rPr>
                        <a:t>2. </a:t>
                      </a:r>
                      <a:r>
                        <a:rPr lang="es-MX" sz="1600" b="0" baseline="0" dirty="0" smtClean="0">
                          <a:latin typeface="Calibri" panose="020F0502020204030204" pitchFamily="34" charset="0"/>
                          <a:cs typeface="Calibri" panose="020F0502020204030204" pitchFamily="34" charset="0"/>
                        </a:rPr>
                        <a:t>Posibilidad de subcontratar actividades principales de la empresa.</a:t>
                      </a:r>
                      <a:endParaRPr lang="es-MX" sz="1600" b="0" dirty="0" smtClean="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r>
                        <a:rPr lang="es-MX" sz="1600" b="1" dirty="0">
                          <a:latin typeface="Calibri" panose="020F0502020204030204" pitchFamily="34" charset="0"/>
                          <a:cs typeface="Calibri" panose="020F0502020204030204" pitchFamily="34" charset="0"/>
                        </a:rPr>
                        <a:t>3</a:t>
                      </a:r>
                      <a:r>
                        <a:rPr lang="es-MX" sz="1600" b="1" dirty="0" smtClean="0">
                          <a:latin typeface="Calibri" panose="020F0502020204030204" pitchFamily="34" charset="0"/>
                          <a:cs typeface="Calibri" panose="020F0502020204030204" pitchFamily="34" charset="0"/>
                        </a:rPr>
                        <a:t>. </a:t>
                      </a:r>
                      <a:r>
                        <a:rPr lang="es-MX" sz="1600" dirty="0">
                          <a:latin typeface="Calibri" panose="020F0502020204030204" pitchFamily="34" charset="0"/>
                          <a:cs typeface="Calibri" panose="020F0502020204030204" pitchFamily="34" charset="0"/>
                        </a:rPr>
                        <a:t>Rigurosidad</a:t>
                      </a:r>
                      <a:r>
                        <a:rPr lang="es-MX" sz="1600" baseline="0" dirty="0">
                          <a:latin typeface="Calibri" panose="020F0502020204030204" pitchFamily="34" charset="0"/>
                          <a:cs typeface="Calibri" panose="020F0502020204030204" pitchFamily="34" charset="0"/>
                        </a:rPr>
                        <a:t> de la Norma que regula a las empresas de subcontratación.</a:t>
                      </a:r>
                      <a:endParaRPr lang="es-MX"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917849724"/>
                  </a:ext>
                </a:extLst>
              </a:tr>
              <a:tr h="613859">
                <a:tc vMerge="1">
                  <a:txBody>
                    <a:bodyPr/>
                    <a:lstStyle/>
                    <a:p>
                      <a:pPr algn="just"/>
                      <a:endParaRPr lang="es-MX" dirty="0" smtClean="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r>
                        <a:rPr lang="es-MX" sz="1600" b="1" dirty="0" smtClean="0">
                          <a:latin typeface="Calibri" panose="020F0502020204030204" pitchFamily="34" charset="0"/>
                          <a:cs typeface="Calibri" panose="020F0502020204030204" pitchFamily="34" charset="0"/>
                        </a:rPr>
                        <a:t>4. </a:t>
                      </a:r>
                      <a:r>
                        <a:rPr lang="es-MX" sz="1600" dirty="0" smtClean="0">
                          <a:latin typeface="Calibri" panose="020F0502020204030204" pitchFamily="34" charset="0"/>
                          <a:cs typeface="Calibri" panose="020F0502020204030204" pitchFamily="34" charset="0"/>
                        </a:rPr>
                        <a:t>Vigilancia del Registro Nacional de Empresas de Subcontratación.</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3786003688"/>
                  </a:ext>
                </a:extLst>
              </a:tr>
            </a:tbl>
          </a:graphicData>
        </a:graphic>
      </p:graphicFrame>
      <p:pic>
        <p:nvPicPr>
          <p:cNvPr id="1028" name="Picture 4" descr="Resultado de imagen para camara de diputado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790705"/>
            <a:ext cx="1368152" cy="611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51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7296472" cy="1384995"/>
          </a:xfrm>
          <a:prstGeom prst="rect">
            <a:avLst/>
          </a:prstGeom>
          <a:noFill/>
        </p:spPr>
        <p:txBody>
          <a:bodyPr wrap="square" rtlCol="0">
            <a:spAutoFit/>
          </a:bodyPr>
          <a:lstStyle/>
          <a:p>
            <a:r>
              <a:rPr lang="es-MX" sz="3600" dirty="0">
                <a:solidFill>
                  <a:srgbClr val="005024"/>
                </a:solidFill>
                <a:latin typeface="Calibri" panose="020F0502020204030204" pitchFamily="34" charset="0"/>
                <a:cs typeface="Calibri" panose="020F0502020204030204" pitchFamily="34" charset="0"/>
              </a:rPr>
              <a:t>Aspectos de </a:t>
            </a:r>
            <a:r>
              <a:rPr lang="es-MX" sz="3600" dirty="0" smtClean="0">
                <a:solidFill>
                  <a:srgbClr val="005024"/>
                </a:solidFill>
                <a:latin typeface="Calibri" panose="020F0502020204030204" pitchFamily="34" charset="0"/>
                <a:cs typeface="Calibri" panose="020F0502020204030204" pitchFamily="34" charset="0"/>
              </a:rPr>
              <a:t>valor</a:t>
            </a:r>
            <a:endParaRPr lang="es-MX" sz="1000" dirty="0">
              <a:solidFill>
                <a:srgbClr val="002060"/>
              </a:solidFill>
              <a:latin typeface="Calibri" panose="020F0502020204030204" pitchFamily="34" charset="0"/>
              <a:cs typeface="Calibri" panose="020F0502020204030204" pitchFamily="34" charset="0"/>
            </a:endParaRPr>
          </a:p>
          <a:p>
            <a:pPr algn="just"/>
            <a:r>
              <a:rPr lang="es-MX" sz="2400" i="1" dirty="0" smtClean="0">
                <a:solidFill>
                  <a:srgbClr val="002060"/>
                </a:solidFill>
                <a:latin typeface="Calibri" panose="020F0502020204030204" pitchFamily="34" charset="0"/>
                <a:cs typeface="Calibri" panose="020F0502020204030204" pitchFamily="34" charset="0"/>
              </a:rPr>
              <a:t>1</a:t>
            </a:r>
            <a:r>
              <a:rPr lang="es-MX" sz="2400" i="1" dirty="0">
                <a:solidFill>
                  <a:srgbClr val="002060"/>
                </a:solidFill>
                <a:latin typeface="Calibri" panose="020F0502020204030204" pitchFamily="34" charset="0"/>
                <a:cs typeface="Calibri" panose="020F0502020204030204" pitchFamily="34" charset="0"/>
              </a:rPr>
              <a:t>. El proyecto de dictamen no criminaliza a la subcontratación.</a:t>
            </a:r>
          </a:p>
        </p:txBody>
      </p:sp>
      <p:sp>
        <p:nvSpPr>
          <p:cNvPr id="2" name="Rectángulo 1"/>
          <p:cNvSpPr/>
          <p:nvPr/>
        </p:nvSpPr>
        <p:spPr>
          <a:xfrm>
            <a:off x="323528" y="1772816"/>
            <a:ext cx="8424936" cy="3554819"/>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MX" sz="1600" dirty="0" smtClean="0">
                <a:latin typeface="Calibri" panose="020F0502020204030204" pitchFamily="34" charset="0"/>
                <a:ea typeface="Calibri" panose="020F0502020204030204" pitchFamily="34" charset="0"/>
                <a:cs typeface="Calibri" panose="020F0502020204030204" pitchFamily="34" charset="0"/>
              </a:rPr>
              <a:t>La subcontratación es una actividad lícita que significa una fuente importante de empleo para millones de personas en México y el mundo, que fomenta la productividad y cuando es realizada correctamente brinda mejores salarios y mayores prestaciones a las contenidas en la Ley.</a:t>
            </a:r>
          </a:p>
          <a:p>
            <a:pPr marL="285750" indent="-285750" algn="just">
              <a:lnSpc>
                <a:spcPct val="150000"/>
              </a:lnSpc>
              <a:buFont typeface="Arial" panose="020B0604020202020204" pitchFamily="34" charset="0"/>
              <a:buChar char="•"/>
            </a:pPr>
            <a:endParaRPr lang="es-MX" sz="1100" dirty="0">
              <a:latin typeface="Calibri" panose="020F0502020204030204" pitchFamily="34" charset="0"/>
              <a:cs typeface="Calibri" panose="020F0502020204030204" pitchFamily="34" charset="0"/>
            </a:endParaRPr>
          </a:p>
          <a:p>
            <a:pPr marL="285750" indent="-285750" algn="just">
              <a:lnSpc>
                <a:spcPct val="150000"/>
              </a:lnSpc>
              <a:buFont typeface="Arial" panose="020B0604020202020204" pitchFamily="34" charset="0"/>
              <a:buChar char="•"/>
            </a:pPr>
            <a:r>
              <a:rPr lang="es-MX" sz="1600" dirty="0" smtClean="0">
                <a:latin typeface="Calibri" panose="020F0502020204030204" pitchFamily="34" charset="0"/>
                <a:cs typeface="Calibri" panose="020F0502020204030204" pitchFamily="34" charset="0"/>
              </a:rPr>
              <a:t>Esta actividad no debe ser criminalizada ya que generaría incertidumbre entre quienes contratan estos servicios, provocando una desaceleración en la tendencia generadora de empleos que aporta la subcontratación.</a:t>
            </a:r>
          </a:p>
          <a:p>
            <a:pPr marL="285750" indent="-285750" algn="just">
              <a:lnSpc>
                <a:spcPct val="150000"/>
              </a:lnSpc>
              <a:buFont typeface="Arial" panose="020B0604020202020204" pitchFamily="34" charset="0"/>
              <a:buChar char="•"/>
            </a:pPr>
            <a:endParaRPr lang="es-MX" sz="1100" dirty="0">
              <a:latin typeface="Calibri" panose="020F0502020204030204" pitchFamily="34" charset="0"/>
              <a:cs typeface="Calibri" panose="020F0502020204030204" pitchFamily="34" charset="0"/>
            </a:endParaRPr>
          </a:p>
          <a:p>
            <a:pPr marL="285750" indent="-285750" algn="just">
              <a:lnSpc>
                <a:spcPct val="150000"/>
              </a:lnSpc>
              <a:buFont typeface="Arial" panose="020B0604020202020204" pitchFamily="34" charset="0"/>
              <a:buChar char="•"/>
            </a:pPr>
            <a:r>
              <a:rPr lang="es-MX" sz="1600" dirty="0" smtClean="0">
                <a:latin typeface="Calibri" panose="020F0502020204030204" pitchFamily="34" charset="0"/>
                <a:cs typeface="Calibri" panose="020F0502020204030204" pitchFamily="34" charset="0"/>
              </a:rPr>
              <a:t>Las leyes vigentes en materia fiscal y penal, ya bridan herramientas suficientes para la persecución y aplicación de la Ley ante prácticas ilegales en perjuicio del fisco y los trabajadores.</a:t>
            </a:r>
            <a:endParaRPr lang="es-MX"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521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7296472" cy="1384995"/>
          </a:xfrm>
          <a:prstGeom prst="rect">
            <a:avLst/>
          </a:prstGeom>
          <a:noFill/>
        </p:spPr>
        <p:txBody>
          <a:bodyPr wrap="square" rtlCol="0">
            <a:spAutoFit/>
          </a:bodyPr>
          <a:lstStyle/>
          <a:p>
            <a:r>
              <a:rPr lang="es-MX" sz="3600" dirty="0">
                <a:solidFill>
                  <a:srgbClr val="005024"/>
                </a:solidFill>
                <a:latin typeface="Calibri" panose="020F0502020204030204" pitchFamily="34" charset="0"/>
                <a:cs typeface="Calibri" panose="020F0502020204030204" pitchFamily="34" charset="0"/>
              </a:rPr>
              <a:t>Aspectos de </a:t>
            </a:r>
            <a:r>
              <a:rPr lang="es-MX" sz="3600" dirty="0" smtClean="0">
                <a:solidFill>
                  <a:srgbClr val="005024"/>
                </a:solidFill>
                <a:latin typeface="Calibri" panose="020F0502020204030204" pitchFamily="34" charset="0"/>
                <a:cs typeface="Calibri" panose="020F0502020204030204" pitchFamily="34" charset="0"/>
              </a:rPr>
              <a:t>valor</a:t>
            </a:r>
            <a:endParaRPr lang="es-MX" sz="1000" dirty="0">
              <a:solidFill>
                <a:srgbClr val="002060"/>
              </a:solidFill>
              <a:latin typeface="Calibri" panose="020F0502020204030204" pitchFamily="34" charset="0"/>
              <a:cs typeface="Calibri" panose="020F0502020204030204" pitchFamily="34" charset="0"/>
            </a:endParaRPr>
          </a:p>
          <a:p>
            <a:pPr algn="just"/>
            <a:r>
              <a:rPr lang="es-MX" sz="2400" i="1" dirty="0">
                <a:solidFill>
                  <a:srgbClr val="002060"/>
                </a:solidFill>
                <a:latin typeface="Calibri" panose="020F0502020204030204" pitchFamily="34" charset="0"/>
                <a:cs typeface="Calibri" panose="020F0502020204030204" pitchFamily="34" charset="0"/>
              </a:rPr>
              <a:t>2. Posibilidad de subcontratar actividades principales de la empresa.</a:t>
            </a:r>
          </a:p>
        </p:txBody>
      </p:sp>
      <p:sp>
        <p:nvSpPr>
          <p:cNvPr id="2" name="Rectángulo 1"/>
          <p:cNvSpPr/>
          <p:nvPr/>
        </p:nvSpPr>
        <p:spPr>
          <a:xfrm>
            <a:off x="395536" y="1609523"/>
            <a:ext cx="8352928" cy="341632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MX" sz="1600" dirty="0">
                <a:latin typeface="Calibri" panose="020F0502020204030204" pitchFamily="34" charset="0"/>
                <a:ea typeface="Calibri" panose="020F0502020204030204" pitchFamily="34" charset="0"/>
                <a:cs typeface="Calibri" panose="020F0502020204030204" pitchFamily="34" charset="0"/>
              </a:rPr>
              <a:t>Los contratantes necesitan </a:t>
            </a:r>
            <a:r>
              <a:rPr lang="es-MX" sz="1600" b="1" dirty="0">
                <a:latin typeface="Calibri" panose="020F0502020204030204" pitchFamily="34" charset="0"/>
                <a:ea typeface="Calibri" panose="020F0502020204030204" pitchFamily="34" charset="0"/>
                <a:cs typeface="Calibri" panose="020F0502020204030204" pitchFamily="34" charset="0"/>
              </a:rPr>
              <a:t>por cuestiones de operación, servicio, demanda, competencia, contingencia, una fuerza de trabajo adicional, aunque esto signifique que los empleados subcontratados realicen actividades que no son ajenas o accesorias a su propia actividad</a:t>
            </a:r>
            <a:r>
              <a:rPr lang="es-MX" sz="1600" dirty="0">
                <a:latin typeface="Calibri" panose="020F0502020204030204" pitchFamily="34" charset="0"/>
                <a:ea typeface="Calibri" panose="020F0502020204030204" pitchFamily="34" charset="0"/>
                <a:cs typeface="Calibri" panose="020F0502020204030204" pitchFamily="34" charset="0"/>
              </a:rPr>
              <a:t>, por ejemplo, una temporada alta o un empleado que cubra una incapacidad.</a:t>
            </a:r>
          </a:p>
          <a:p>
            <a:pPr marL="285750" indent="-285750" algn="just">
              <a:lnSpc>
                <a:spcPct val="150000"/>
              </a:lnSpc>
              <a:buFont typeface="Arial" panose="020B0604020202020204" pitchFamily="34" charset="0"/>
              <a:buChar char="•"/>
            </a:pPr>
            <a:endParaRPr lang="es-MX" sz="16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50000"/>
              </a:lnSpc>
              <a:buFont typeface="Arial" panose="020B0604020202020204" pitchFamily="34" charset="0"/>
              <a:buChar char="•"/>
            </a:pPr>
            <a:r>
              <a:rPr lang="es-MX" sz="1600" dirty="0">
                <a:latin typeface="Calibri" panose="020F0502020204030204" pitchFamily="34" charset="0"/>
                <a:cs typeface="Calibri" panose="020F0502020204030204" pitchFamily="34" charset="0"/>
              </a:rPr>
              <a:t>Los trabajadores subcontratados a través de las empresas asociadas a la AMECH tienen sueldos competitivos en comparación con el promedio nacional:</a:t>
            </a:r>
          </a:p>
          <a:p>
            <a:pPr marL="742950" lvl="1" indent="-285750" algn="just">
              <a:lnSpc>
                <a:spcPct val="150000"/>
              </a:lnSpc>
              <a:buFont typeface="Wingdings" panose="05000000000000000000" pitchFamily="2" charset="2"/>
              <a:buChar char="ü"/>
            </a:pPr>
            <a:r>
              <a:rPr lang="es-MX" sz="1600" dirty="0">
                <a:latin typeface="Calibri" panose="020F0502020204030204" pitchFamily="34" charset="0"/>
                <a:cs typeface="Calibri" panose="020F0502020204030204" pitchFamily="34" charset="0"/>
              </a:rPr>
              <a:t>Estos empleados recibieron en promedio, durante 2018, un salario mensual superior al 68% de los trabajadores mexicanos.</a:t>
            </a:r>
          </a:p>
        </p:txBody>
      </p:sp>
    </p:spTree>
    <p:extLst>
      <p:ext uri="{BB962C8B-B14F-4D97-AF65-F5344CB8AC3E}">
        <p14:creationId xmlns:p14="http://schemas.microsoft.com/office/powerpoint/2010/main" val="56546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8136904" cy="1908215"/>
          </a:xfrm>
          <a:prstGeom prst="rect">
            <a:avLst/>
          </a:prstGeom>
          <a:noFill/>
        </p:spPr>
        <p:txBody>
          <a:bodyPr wrap="square" rtlCol="0">
            <a:spAutoFit/>
          </a:bodyPr>
          <a:lstStyle/>
          <a:p>
            <a:r>
              <a:rPr lang="es-MX" sz="3600" dirty="0">
                <a:solidFill>
                  <a:srgbClr val="C00000"/>
                </a:solidFill>
                <a:latin typeface="Calibri" panose="020F0502020204030204" pitchFamily="34" charset="0"/>
                <a:cs typeface="Calibri" panose="020F0502020204030204" pitchFamily="34" charset="0"/>
              </a:rPr>
              <a:t>Elementos a considerar</a:t>
            </a:r>
          </a:p>
          <a:p>
            <a:endParaRPr lang="es-MX" sz="1000" dirty="0">
              <a:solidFill>
                <a:srgbClr val="002060"/>
              </a:solidFill>
              <a:latin typeface="Calibri" panose="020F0502020204030204" pitchFamily="34" charset="0"/>
              <a:cs typeface="Calibri" panose="020F0502020204030204" pitchFamily="34" charset="0"/>
            </a:endParaRPr>
          </a:p>
          <a:p>
            <a:pPr algn="just"/>
            <a:r>
              <a:rPr lang="es-MX" sz="2400" i="1" dirty="0" smtClean="0">
                <a:solidFill>
                  <a:srgbClr val="002060"/>
                </a:solidFill>
                <a:latin typeface="Calibri" panose="020F0502020204030204" pitchFamily="34" charset="0"/>
                <a:cs typeface="Calibri" panose="020F0502020204030204" pitchFamily="34" charset="0"/>
              </a:rPr>
              <a:t>1. Establecer la prohibición </a:t>
            </a:r>
            <a:r>
              <a:rPr lang="es-MX" sz="2400" i="1" dirty="0">
                <a:solidFill>
                  <a:srgbClr val="002060"/>
                </a:solidFill>
                <a:latin typeface="Calibri" panose="020F0502020204030204" pitchFamily="34" charset="0"/>
                <a:cs typeface="Calibri" panose="020F0502020204030204" pitchFamily="34" charset="0"/>
              </a:rPr>
              <a:t>de pago de prestaciones que no estén contempladas en el contrato de trabajo con la finalidad de evadir impuestos o cuotas de S.S.</a:t>
            </a:r>
          </a:p>
        </p:txBody>
      </p:sp>
      <p:sp>
        <p:nvSpPr>
          <p:cNvPr id="2" name="Rectángulo 1"/>
          <p:cNvSpPr/>
          <p:nvPr/>
        </p:nvSpPr>
        <p:spPr>
          <a:xfrm>
            <a:off x="323528" y="2032577"/>
            <a:ext cx="8352928" cy="1938992"/>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MX" sz="1600" dirty="0">
                <a:latin typeface="Calibri" panose="020F0502020204030204" pitchFamily="34" charset="0"/>
                <a:ea typeface="Calibri" panose="020F0502020204030204" pitchFamily="34" charset="0"/>
                <a:cs typeface="Calibri" panose="020F0502020204030204" pitchFamily="34" charset="0"/>
              </a:rPr>
              <a:t>El esquema de subcontratación ha sido utilizado de manera ilegal por algunas empresas a través de prácticas de simulación, evasión y elusión afectando a la hacienda pública, al IMSS y sobre todo al trabajador. </a:t>
            </a:r>
          </a:p>
          <a:p>
            <a:pPr algn="just">
              <a:lnSpc>
                <a:spcPct val="150000"/>
              </a:lnSpc>
            </a:pPr>
            <a:r>
              <a:rPr lang="es-MX" sz="1600" b="1" dirty="0">
                <a:latin typeface="Calibri" panose="020F0502020204030204" pitchFamily="34" charset="0"/>
                <a:ea typeface="Calibri" panose="020F0502020204030204" pitchFamily="34" charset="0"/>
                <a:cs typeface="Calibri" panose="020F0502020204030204" pitchFamily="34" charset="0"/>
              </a:rPr>
              <a:t>Algunos ejemplos de estas prácticas:</a:t>
            </a:r>
          </a:p>
          <a:p>
            <a:pPr marL="285750" indent="-285750" algn="just">
              <a:lnSpc>
                <a:spcPct val="150000"/>
              </a:lnSpc>
              <a:buFont typeface="Arial" panose="020B0604020202020204" pitchFamily="34" charset="0"/>
              <a:buChar char="•"/>
            </a:pPr>
            <a:endParaRPr lang="es-MX" sz="1600" dirty="0">
              <a:latin typeface="Calibri" panose="020F0502020204030204" pitchFamily="34" charset="0"/>
              <a:ea typeface="Calibri" panose="020F0502020204030204" pitchFamily="34" charset="0"/>
              <a:cs typeface="Calibri" panose="020F0502020204030204" pitchFamily="34" charset="0"/>
            </a:endParaRPr>
          </a:p>
        </p:txBody>
      </p:sp>
      <p:sp>
        <p:nvSpPr>
          <p:cNvPr id="6" name="Rectángulo 5"/>
          <p:cNvSpPr/>
          <p:nvPr/>
        </p:nvSpPr>
        <p:spPr>
          <a:xfrm>
            <a:off x="4499992" y="3620704"/>
            <a:ext cx="4176464" cy="2259080"/>
          </a:xfrm>
          <a:prstGeom prst="rect">
            <a:avLst/>
          </a:prstGeom>
        </p:spPr>
        <p:txBody>
          <a:bodyPr wrap="square">
            <a:spAutoFit/>
          </a:bodyPr>
          <a:lstStyle/>
          <a:p>
            <a:pPr algn="just">
              <a:lnSpc>
                <a:spcPct val="110000"/>
              </a:lnSpc>
            </a:pPr>
            <a:r>
              <a:rPr lang="es-MX" sz="1600" dirty="0">
                <a:latin typeface="Calibri" panose="020F0502020204030204" pitchFamily="34" charset="0"/>
                <a:cs typeface="Calibri" panose="020F0502020204030204" pitchFamily="34" charset="0"/>
              </a:rPr>
              <a:t>Pagos no registrados (efectivo, vales, monederos electrónicos innominados). </a:t>
            </a:r>
          </a:p>
          <a:p>
            <a:pPr algn="just">
              <a:lnSpc>
                <a:spcPct val="110000"/>
              </a:lnSpc>
            </a:pPr>
            <a:endParaRPr lang="es-MX" sz="1600" dirty="0">
              <a:latin typeface="Calibri" panose="020F0502020204030204" pitchFamily="34" charset="0"/>
              <a:cs typeface="Calibri" panose="020F0502020204030204" pitchFamily="34" charset="0"/>
            </a:endParaRPr>
          </a:p>
          <a:p>
            <a:pPr algn="just">
              <a:lnSpc>
                <a:spcPct val="110000"/>
              </a:lnSpc>
            </a:pPr>
            <a:r>
              <a:rPr lang="es-MX" sz="1600" dirty="0">
                <a:latin typeface="Calibri" panose="020F0502020204030204" pitchFamily="34" charset="0"/>
                <a:cs typeface="Calibri" panose="020F0502020204030204" pitchFamily="34" charset="0"/>
              </a:rPr>
              <a:t>Pagos en especie (membresías deportivas, despensas, regalos, membresías médicas, servicios médicos, servicios financieros, seguros, educación o esparcimiento, entre otros).</a:t>
            </a:r>
          </a:p>
          <a:p>
            <a:pPr algn="just">
              <a:lnSpc>
                <a:spcPct val="110000"/>
              </a:lnSpc>
            </a:pPr>
            <a:endParaRPr lang="es-MX" sz="1600" dirty="0">
              <a:latin typeface="Calibri" panose="020F0502020204030204" pitchFamily="34" charset="0"/>
              <a:cs typeface="Calibri" panose="020F0502020204030204" pitchFamily="34" charset="0"/>
            </a:endParaRPr>
          </a:p>
        </p:txBody>
      </p:sp>
      <p:sp>
        <p:nvSpPr>
          <p:cNvPr id="10" name="Rectángulo 9"/>
          <p:cNvSpPr/>
          <p:nvPr/>
        </p:nvSpPr>
        <p:spPr>
          <a:xfrm>
            <a:off x="710909" y="3676104"/>
            <a:ext cx="3168352" cy="2800767"/>
          </a:xfrm>
          <a:prstGeom prst="rect">
            <a:avLst/>
          </a:prstGeom>
        </p:spPr>
        <p:txBody>
          <a:bodyPr wrap="square">
            <a:spAutoFit/>
          </a:bodyPr>
          <a:lstStyle/>
          <a:p>
            <a:pPr algn="just"/>
            <a:r>
              <a:rPr lang="es-MX" sz="1600" dirty="0">
                <a:latin typeface="Calibri" panose="020F0502020204030204" pitchFamily="34" charset="0"/>
                <a:cs typeface="Calibri" panose="020F0502020204030204" pitchFamily="34" charset="0"/>
              </a:rPr>
              <a:t>Pago por honorarios.</a:t>
            </a:r>
          </a:p>
          <a:p>
            <a:pPr algn="just"/>
            <a:endParaRPr lang="es-MX" sz="1600" dirty="0">
              <a:latin typeface="Calibri" panose="020F0502020204030204" pitchFamily="34" charset="0"/>
              <a:cs typeface="Calibri" panose="020F0502020204030204" pitchFamily="34" charset="0"/>
            </a:endParaRPr>
          </a:p>
          <a:p>
            <a:pPr algn="just"/>
            <a:r>
              <a:rPr lang="es-MX" sz="1600" dirty="0">
                <a:latin typeface="Calibri" panose="020F0502020204030204" pitchFamily="34" charset="0"/>
                <a:cs typeface="Calibri" panose="020F0502020204030204" pitchFamily="34" charset="0"/>
              </a:rPr>
              <a:t>Pago por asimilables a salarios.</a:t>
            </a:r>
          </a:p>
          <a:p>
            <a:pPr algn="just"/>
            <a:endParaRPr lang="es-MX" sz="1600" dirty="0">
              <a:latin typeface="Calibri" panose="020F0502020204030204" pitchFamily="34" charset="0"/>
              <a:cs typeface="Calibri" panose="020F0502020204030204" pitchFamily="34" charset="0"/>
            </a:endParaRPr>
          </a:p>
          <a:p>
            <a:pPr algn="just"/>
            <a:r>
              <a:rPr lang="es-MX" sz="1600" dirty="0">
                <a:latin typeface="Calibri" panose="020F0502020204030204" pitchFamily="34" charset="0"/>
                <a:cs typeface="Calibri" panose="020F0502020204030204" pitchFamily="34" charset="0"/>
              </a:rPr>
              <a:t>Regalías por derechos de autor y/o propiedad industrial.</a:t>
            </a:r>
          </a:p>
          <a:p>
            <a:pPr algn="just"/>
            <a:endParaRPr lang="es-MX" sz="1600" dirty="0">
              <a:latin typeface="Calibri" panose="020F0502020204030204" pitchFamily="34" charset="0"/>
              <a:cs typeface="Calibri" panose="020F0502020204030204" pitchFamily="34" charset="0"/>
            </a:endParaRPr>
          </a:p>
          <a:p>
            <a:pPr algn="just"/>
            <a:r>
              <a:rPr lang="es-MX" sz="1600" dirty="0">
                <a:latin typeface="Calibri" panose="020F0502020204030204" pitchFamily="34" charset="0"/>
                <a:cs typeface="Calibri" panose="020F0502020204030204" pitchFamily="34" charset="0"/>
              </a:rPr>
              <a:t>Pago a través de  fondos privados de pensión o para el retiro.</a:t>
            </a:r>
          </a:p>
          <a:p>
            <a:pPr algn="just">
              <a:lnSpc>
                <a:spcPct val="200000"/>
              </a:lnSpc>
            </a:pPr>
            <a:endParaRPr lang="es-MX" sz="1600" dirty="0">
              <a:latin typeface="Calibri" panose="020F0502020204030204" pitchFamily="34" charset="0"/>
              <a:cs typeface="Calibri" panose="020F0502020204030204" pitchFamily="34" charset="0"/>
            </a:endParaRPr>
          </a:p>
        </p:txBody>
      </p:sp>
      <p:pic>
        <p:nvPicPr>
          <p:cNvPr id="11"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34" y="3692914"/>
            <a:ext cx="280947" cy="2809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34" y="4167502"/>
            <a:ext cx="280947" cy="2809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34" y="4674291"/>
            <a:ext cx="280947" cy="2809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3920" y="4484344"/>
            <a:ext cx="280947" cy="2809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3920" y="3708401"/>
            <a:ext cx="280947" cy="28094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Imagen relacionada">
            <a:extLst>
              <a:ext uri="{FF2B5EF4-FFF2-40B4-BE49-F238E27FC236}">
                <a16:creationId xmlns="" xmlns:a16="http://schemas.microsoft.com/office/drawing/2014/main" id="{6E09BD6F-CE56-B946-8A7A-785FAC82526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62" y="5452309"/>
            <a:ext cx="280947" cy="28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46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7296472" cy="1538883"/>
          </a:xfrm>
          <a:prstGeom prst="rect">
            <a:avLst/>
          </a:prstGeom>
          <a:noFill/>
        </p:spPr>
        <p:txBody>
          <a:bodyPr wrap="square" rtlCol="0">
            <a:spAutoFit/>
          </a:bodyPr>
          <a:lstStyle/>
          <a:p>
            <a:r>
              <a:rPr lang="es-MX" sz="3600" dirty="0">
                <a:solidFill>
                  <a:srgbClr val="C00000"/>
                </a:solidFill>
                <a:latin typeface="Calibri" panose="020F0502020204030204" pitchFamily="34" charset="0"/>
                <a:cs typeface="Calibri" panose="020F0502020204030204" pitchFamily="34" charset="0"/>
              </a:rPr>
              <a:t>Elementos a considerar</a:t>
            </a:r>
          </a:p>
          <a:p>
            <a:endParaRPr lang="es-MX" sz="1000" dirty="0">
              <a:solidFill>
                <a:srgbClr val="002060"/>
              </a:solidFill>
              <a:latin typeface="Calibri" panose="020F0502020204030204" pitchFamily="34" charset="0"/>
              <a:cs typeface="Calibri" panose="020F0502020204030204" pitchFamily="34" charset="0"/>
            </a:endParaRPr>
          </a:p>
          <a:p>
            <a:pPr algn="just"/>
            <a:r>
              <a:rPr lang="es-MX" sz="2400" i="1" dirty="0" smtClean="0">
                <a:solidFill>
                  <a:srgbClr val="002060"/>
                </a:solidFill>
                <a:latin typeface="Calibri" panose="020F0502020204030204" pitchFamily="34" charset="0"/>
                <a:cs typeface="Calibri" panose="020F0502020204030204" pitchFamily="34" charset="0"/>
              </a:rPr>
              <a:t>2. Coordinación de </a:t>
            </a:r>
            <a:r>
              <a:rPr lang="es-MX" sz="2400" i="1" dirty="0">
                <a:solidFill>
                  <a:srgbClr val="002060"/>
                </a:solidFill>
                <a:latin typeface="Calibri" panose="020F0502020204030204" pitchFamily="34" charset="0"/>
                <a:cs typeface="Calibri" panose="020F0502020204030204" pitchFamily="34" charset="0"/>
              </a:rPr>
              <a:t>diversas autoridades en las </a:t>
            </a:r>
            <a:r>
              <a:rPr lang="es-MX" sz="2400" i="1" dirty="0" smtClean="0">
                <a:solidFill>
                  <a:srgbClr val="002060"/>
                </a:solidFill>
                <a:latin typeface="Calibri" panose="020F0502020204030204" pitchFamily="34" charset="0"/>
                <a:cs typeface="Calibri" panose="020F0502020204030204" pitchFamily="34" charset="0"/>
              </a:rPr>
              <a:t>inspecciones. </a:t>
            </a:r>
            <a:endParaRPr lang="es-MX" sz="2400" i="1" dirty="0">
              <a:solidFill>
                <a:srgbClr val="002060"/>
              </a:solidFill>
              <a:latin typeface="Calibri" panose="020F0502020204030204" pitchFamily="34" charset="0"/>
              <a:cs typeface="Calibri" panose="020F0502020204030204" pitchFamily="34" charset="0"/>
            </a:endParaRPr>
          </a:p>
        </p:txBody>
      </p:sp>
      <p:sp>
        <p:nvSpPr>
          <p:cNvPr id="9" name="Rectángulo 8"/>
          <p:cNvSpPr/>
          <p:nvPr/>
        </p:nvSpPr>
        <p:spPr>
          <a:xfrm>
            <a:off x="323528" y="1700808"/>
            <a:ext cx="8352928" cy="2639441"/>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MX" sz="1600" dirty="0" smtClean="0">
                <a:latin typeface="Calibri" panose="020F0502020204030204" pitchFamily="34" charset="0"/>
                <a:ea typeface="Calibri" panose="020F0502020204030204" pitchFamily="34" charset="0"/>
                <a:cs typeface="Calibri" panose="020F0502020204030204" pitchFamily="34" charset="0"/>
              </a:rPr>
              <a:t>Si bien en el artículo 15-G se prevé la coordinación de diversas autoridad, consideramos importante incluir al SAT para que se puedan hacer los cruces de información entre los ingresos de los trabajadores y lo que se reporta ante las instancias de Seguridad Social. Consideramos </a:t>
            </a:r>
            <a:r>
              <a:rPr lang="es-MX" sz="1600" dirty="0">
                <a:latin typeface="Calibri" panose="020F0502020204030204" pitchFamily="34" charset="0"/>
                <a:ea typeface="Calibri" panose="020F0502020204030204" pitchFamily="34" charset="0"/>
                <a:cs typeface="Calibri" panose="020F0502020204030204" pitchFamily="34" charset="0"/>
              </a:rPr>
              <a:t>que </a:t>
            </a:r>
            <a:r>
              <a:rPr lang="es-MX" sz="1600" b="1" dirty="0">
                <a:latin typeface="Calibri" panose="020F0502020204030204" pitchFamily="34" charset="0"/>
                <a:ea typeface="Calibri" panose="020F0502020204030204" pitchFamily="34" charset="0"/>
                <a:cs typeface="Calibri" panose="020F0502020204030204" pitchFamily="34" charset="0"/>
              </a:rPr>
              <a:t>la manera de acabar con la violación a los derechos de los trabajadores, la simulación, evasión y elusión, es a través de revisiones, inspecciones o auditorías </a:t>
            </a:r>
            <a:r>
              <a:rPr lang="es-MX" sz="1600" dirty="0">
                <a:latin typeface="Calibri" panose="020F0502020204030204" pitchFamily="34" charset="0"/>
                <a:ea typeface="Calibri" panose="020F0502020204030204" pitchFamily="34" charset="0"/>
                <a:cs typeface="Calibri" panose="020F0502020204030204" pitchFamily="34" charset="0"/>
              </a:rPr>
              <a:t>a los contratistas, de manera coordinada por la autoridad laboral STPS, fiscal SAT y de seguridad social IMSS e INFONAVIT, para asegurar en todo momento el cumplimiento de la legislación aplicable. </a:t>
            </a:r>
          </a:p>
        </p:txBody>
      </p:sp>
    </p:spTree>
    <p:extLst>
      <p:ext uri="{BB962C8B-B14F-4D97-AF65-F5344CB8AC3E}">
        <p14:creationId xmlns:p14="http://schemas.microsoft.com/office/powerpoint/2010/main" val="363022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0A0DC1C8-C2D5-4A44-B18E-1D83CFE76276}"/>
              </a:ext>
            </a:extLst>
          </p:cNvPr>
          <p:cNvSpPr/>
          <p:nvPr/>
        </p:nvSpPr>
        <p:spPr>
          <a:xfrm>
            <a:off x="179512" y="1345992"/>
            <a:ext cx="8352928" cy="1938992"/>
          </a:xfrm>
          <a:prstGeom prst="rect">
            <a:avLst/>
          </a:prstGeom>
        </p:spPr>
        <p:txBody>
          <a:bodyPr wrap="square">
            <a:spAutoFit/>
          </a:bodyPr>
          <a:lstStyle/>
          <a:p>
            <a:pPr marL="285750" lvl="0" indent="-285750" algn="just">
              <a:lnSpc>
                <a:spcPct val="150000"/>
              </a:lnSpc>
              <a:buFont typeface="Arial" panose="020B0604020202020204" pitchFamily="34" charset="0"/>
              <a:buChar char="•"/>
            </a:pPr>
            <a:r>
              <a:rPr lang="es-MX" sz="1600" b="1" dirty="0">
                <a:solidFill>
                  <a:srgbClr val="000000"/>
                </a:solidFill>
                <a:latin typeface="Calibri" panose="020F0502020204030204" pitchFamily="34" charset="0"/>
                <a:ea typeface="Calibri" panose="020F0502020204030204" pitchFamily="34" charset="0"/>
                <a:cs typeface="Calibri" panose="020F0502020204030204" pitchFamily="34" charset="0"/>
              </a:rPr>
              <a:t>AMECH </a:t>
            </a:r>
            <a:r>
              <a:rPr lang="es-MX" sz="1600" dirty="0">
                <a:solidFill>
                  <a:srgbClr val="000000"/>
                </a:solidFill>
                <a:latin typeface="Calibri" panose="020F0502020204030204" pitchFamily="34" charset="0"/>
                <a:ea typeface="Calibri" panose="020F0502020204030204" pitchFamily="34" charset="0"/>
                <a:cs typeface="Calibri" panose="020F0502020204030204" pitchFamily="34" charset="0"/>
              </a:rPr>
              <a:t>fue el </a:t>
            </a:r>
            <a:r>
              <a:rPr lang="es-MX" sz="1600" b="1" dirty="0">
                <a:solidFill>
                  <a:srgbClr val="000000"/>
                </a:solidFill>
                <a:latin typeface="Calibri" panose="020F0502020204030204" pitchFamily="34" charset="0"/>
                <a:ea typeface="Calibri" panose="020F0502020204030204" pitchFamily="34" charset="0"/>
                <a:cs typeface="Calibri" panose="020F0502020204030204" pitchFamily="34" charset="0"/>
              </a:rPr>
              <a:t>principal promotor de un sistema de calidad y control, </a:t>
            </a:r>
            <a:r>
              <a:rPr lang="es-MX" sz="1600" dirty="0">
                <a:solidFill>
                  <a:srgbClr val="000000"/>
                </a:solidFill>
                <a:latin typeface="Calibri" panose="020F0502020204030204" pitchFamily="34" charset="0"/>
                <a:ea typeface="Calibri" panose="020F0502020204030204" pitchFamily="34" charset="0"/>
                <a:cs typeface="Calibri" panose="020F0502020204030204" pitchFamily="34" charset="0"/>
              </a:rPr>
              <a:t>y coincidimos en la necesidad de contar con certificaciones a estas empresas, sin embargo durante el proceso de creación de la Norma se introdujeron elementos que están por debajo de las exigencias legales. Por eso consideramos que las certificaciones debe darlas cada autoridad de manera individual (SAT, IMSS, </a:t>
            </a:r>
            <a:r>
              <a:rPr lang="es-MX" sz="1600" dirty="0" err="1">
                <a:solidFill>
                  <a:srgbClr val="000000"/>
                </a:solidFill>
                <a:latin typeface="Calibri" panose="020F0502020204030204" pitchFamily="34" charset="0"/>
                <a:ea typeface="Calibri" panose="020F0502020204030204" pitchFamily="34" charset="0"/>
                <a:cs typeface="Calibri" panose="020F0502020204030204" pitchFamily="34" charset="0"/>
              </a:rPr>
              <a:t>STyPS</a:t>
            </a:r>
            <a:r>
              <a:rPr lang="es-MX" sz="1600" dirty="0">
                <a:solidFill>
                  <a:srgbClr val="000000"/>
                </a:solidFill>
                <a:latin typeface="Calibri" panose="020F0502020204030204" pitchFamily="34" charset="0"/>
                <a:ea typeface="Calibri" panose="020F0502020204030204" pitchFamily="34" charset="0"/>
                <a:cs typeface="Calibri" panose="020F0502020204030204" pitchFamily="34" charset="0"/>
              </a:rPr>
              <a:t>, INFONAVIT). </a:t>
            </a:r>
          </a:p>
        </p:txBody>
      </p:sp>
      <p:sp>
        <p:nvSpPr>
          <p:cNvPr id="4" name="Título 1">
            <a:extLst>
              <a:ext uri="{FF2B5EF4-FFF2-40B4-BE49-F238E27FC236}">
                <a16:creationId xmlns="" xmlns:a16="http://schemas.microsoft.com/office/drawing/2014/main" id="{DF054074-869F-4F4F-9AB8-4C8D6495894E}"/>
              </a:ext>
            </a:extLst>
          </p:cNvPr>
          <p:cNvSpPr txBox="1">
            <a:spLocks/>
          </p:cNvSpPr>
          <p:nvPr/>
        </p:nvSpPr>
        <p:spPr bwMode="auto">
          <a:xfrm>
            <a:off x="107504" y="-27384"/>
            <a:ext cx="9036496" cy="135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es-MX" sz="3600" kern="0" dirty="0" smtClean="0">
                <a:solidFill>
                  <a:srgbClr val="C00000"/>
                </a:solidFill>
                <a:latin typeface="Calibri" panose="020F0502020204030204" pitchFamily="34" charset="0"/>
                <a:cs typeface="Calibri" panose="020F0502020204030204" pitchFamily="34" charset="0"/>
              </a:rPr>
              <a:t>Elementos a considerar en el dictamen</a:t>
            </a:r>
            <a:r>
              <a:rPr lang="es-MX" sz="1600" kern="0" dirty="0" smtClean="0">
                <a:solidFill>
                  <a:srgbClr val="002060"/>
                </a:solidFill>
                <a:latin typeface="Calibri" panose="020F0502020204030204" pitchFamily="34" charset="0"/>
                <a:cs typeface="Calibri" panose="020F0502020204030204" pitchFamily="34" charset="0"/>
              </a:rPr>
              <a:t/>
            </a:r>
            <a:br>
              <a:rPr lang="es-MX" sz="1600" kern="0" dirty="0" smtClean="0">
                <a:solidFill>
                  <a:srgbClr val="002060"/>
                </a:solidFill>
                <a:latin typeface="Calibri" panose="020F0502020204030204" pitchFamily="34" charset="0"/>
                <a:cs typeface="Calibri" panose="020F0502020204030204" pitchFamily="34" charset="0"/>
              </a:rPr>
            </a:br>
            <a:endParaRPr lang="es-MX" sz="1600" kern="0" dirty="0" smtClean="0">
              <a:solidFill>
                <a:srgbClr val="002060"/>
              </a:solidFill>
              <a:latin typeface="Calibri" panose="020F0502020204030204" pitchFamily="34" charset="0"/>
              <a:cs typeface="Calibri" panose="020F0502020204030204" pitchFamily="34" charset="0"/>
            </a:endParaRPr>
          </a:p>
          <a:p>
            <a:pPr marL="0" indent="0">
              <a:buNone/>
            </a:pPr>
            <a:r>
              <a:rPr lang="es-MX" sz="2400" kern="0" dirty="0" smtClean="0">
                <a:solidFill>
                  <a:srgbClr val="002060"/>
                </a:solidFill>
                <a:latin typeface="Calibri" panose="020F0502020204030204" pitchFamily="34" charset="0"/>
                <a:cs typeface="Calibri" panose="020F0502020204030204" pitchFamily="34" charset="0"/>
              </a:rPr>
              <a:t>3. Sistema de gestión para regular a las empresas de subcontratación.</a:t>
            </a:r>
            <a:endParaRPr lang="es-MX" sz="2400" kern="0" dirty="0">
              <a:solidFill>
                <a:srgbClr val="002060"/>
              </a:solidFill>
              <a:latin typeface="Calibri" panose="020F0502020204030204" pitchFamily="34" charset="0"/>
              <a:cs typeface="Calibri" panose="020F0502020204030204" pitchFamily="34" charset="0"/>
            </a:endParaRPr>
          </a:p>
        </p:txBody>
      </p:sp>
      <p:sp>
        <p:nvSpPr>
          <p:cNvPr id="5" name="Rectángulo 4"/>
          <p:cNvSpPr/>
          <p:nvPr/>
        </p:nvSpPr>
        <p:spPr>
          <a:xfrm>
            <a:off x="179512" y="3429000"/>
            <a:ext cx="8856984" cy="461665"/>
          </a:xfrm>
          <a:prstGeom prst="rect">
            <a:avLst/>
          </a:prstGeom>
        </p:spPr>
        <p:txBody>
          <a:bodyPr wrap="square">
            <a:spAutoFit/>
          </a:bodyPr>
          <a:lstStyle/>
          <a:p>
            <a:r>
              <a:rPr lang="es-MX" sz="2400" dirty="0" smtClean="0">
                <a:solidFill>
                  <a:srgbClr val="002060"/>
                </a:solidFill>
                <a:latin typeface="Calibri" panose="020F0502020204030204" pitchFamily="34" charset="0"/>
                <a:cs typeface="Calibri" panose="020F0502020204030204" pitchFamily="34" charset="0"/>
              </a:rPr>
              <a:t>4</a:t>
            </a:r>
            <a:r>
              <a:rPr lang="es-MX" sz="2400" i="1" dirty="0" smtClean="0">
                <a:solidFill>
                  <a:srgbClr val="002060"/>
                </a:solidFill>
                <a:latin typeface="Calibri" panose="020F0502020204030204" pitchFamily="34" charset="0"/>
                <a:cs typeface="Calibri" panose="020F0502020204030204" pitchFamily="34" charset="0"/>
              </a:rPr>
              <a:t>. Vigilancia del Registro </a:t>
            </a:r>
            <a:r>
              <a:rPr lang="es-MX" sz="2400" i="1" dirty="0">
                <a:solidFill>
                  <a:srgbClr val="002060"/>
                </a:solidFill>
                <a:latin typeface="Calibri" panose="020F0502020204030204" pitchFamily="34" charset="0"/>
                <a:cs typeface="Calibri" panose="020F0502020204030204" pitchFamily="34" charset="0"/>
              </a:rPr>
              <a:t>Nacional de Empresas de </a:t>
            </a:r>
            <a:r>
              <a:rPr lang="es-MX" sz="2400" i="1" dirty="0" smtClean="0">
                <a:solidFill>
                  <a:srgbClr val="002060"/>
                </a:solidFill>
                <a:latin typeface="Calibri" panose="020F0502020204030204" pitchFamily="34" charset="0"/>
                <a:cs typeface="Calibri" panose="020F0502020204030204" pitchFamily="34" charset="0"/>
              </a:rPr>
              <a:t>Subcontratación.</a:t>
            </a:r>
            <a:endParaRPr lang="es-MX" sz="2400" dirty="0"/>
          </a:p>
        </p:txBody>
      </p:sp>
      <p:sp>
        <p:nvSpPr>
          <p:cNvPr id="6" name="Rectángulo 5"/>
          <p:cNvSpPr/>
          <p:nvPr/>
        </p:nvSpPr>
        <p:spPr>
          <a:xfrm>
            <a:off x="179512" y="3985787"/>
            <a:ext cx="8352928" cy="1531445"/>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MX" sz="1600" dirty="0">
                <a:latin typeface="Calibri" panose="020F0502020204030204" pitchFamily="34" charset="0"/>
                <a:cs typeface="Calibri" panose="020F0502020204030204" pitchFamily="34" charset="0"/>
              </a:rPr>
              <a:t>En tanto sea factible contar con el </a:t>
            </a:r>
            <a:r>
              <a:rPr lang="es-MX" sz="1600" b="1" dirty="0">
                <a:latin typeface="Calibri" panose="020F0502020204030204" pitchFamily="34" charset="0"/>
                <a:cs typeface="Calibri" panose="020F0502020204030204" pitchFamily="34" charset="0"/>
              </a:rPr>
              <a:t>Registro Nacional de Empresas de Subcontratación</a:t>
            </a:r>
            <a:r>
              <a:rPr lang="es-MX" sz="1600" dirty="0">
                <a:latin typeface="Calibri" panose="020F0502020204030204" pitchFamily="34" charset="0"/>
                <a:cs typeface="Calibri" panose="020F0502020204030204" pitchFamily="34" charset="0"/>
              </a:rPr>
              <a:t>, será indispensable la coordinación entre las autoridades (SAT, </a:t>
            </a:r>
            <a:r>
              <a:rPr lang="es-MX" sz="1600" dirty="0" err="1">
                <a:latin typeface="Calibri" panose="020F0502020204030204" pitchFamily="34" charset="0"/>
                <a:cs typeface="Calibri" panose="020F0502020204030204" pitchFamily="34" charset="0"/>
              </a:rPr>
              <a:t>STyPS</a:t>
            </a:r>
            <a:r>
              <a:rPr lang="es-MX" sz="1600" dirty="0">
                <a:latin typeface="Calibri" panose="020F0502020204030204" pitchFamily="34" charset="0"/>
                <a:cs typeface="Calibri" panose="020F0502020204030204" pitchFamily="34" charset="0"/>
              </a:rPr>
              <a:t>, IMSS e INFONAVIT) para vigilar conjuntamente que las empresas que prestan este servicio garantizan los derechos de los trabajadores, cumplen con sus obligaciones fiscales y no </a:t>
            </a:r>
            <a:r>
              <a:rPr lang="es-MX" sz="1600" dirty="0" err="1">
                <a:latin typeface="Calibri" panose="020F0502020204030204" pitchFamily="34" charset="0"/>
                <a:cs typeface="Calibri" panose="020F0502020204030204" pitchFamily="34" charset="0"/>
              </a:rPr>
              <a:t>subregistran</a:t>
            </a:r>
            <a:r>
              <a:rPr lang="es-MX" sz="1600" dirty="0">
                <a:latin typeface="Calibri" panose="020F0502020204030204" pitchFamily="34" charset="0"/>
                <a:cs typeface="Calibri" panose="020F0502020204030204" pitchFamily="34" charset="0"/>
              </a:rPr>
              <a:t> los salarios. </a:t>
            </a:r>
          </a:p>
        </p:txBody>
      </p:sp>
    </p:spTree>
    <p:extLst>
      <p:ext uri="{BB962C8B-B14F-4D97-AF65-F5344CB8AC3E}">
        <p14:creationId xmlns:p14="http://schemas.microsoft.com/office/powerpoint/2010/main" val="404293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23528" y="124362"/>
            <a:ext cx="7296472" cy="646331"/>
          </a:xfrm>
          <a:prstGeom prst="rect">
            <a:avLst/>
          </a:prstGeom>
          <a:noFill/>
        </p:spPr>
        <p:txBody>
          <a:bodyPr wrap="square" rtlCol="0">
            <a:spAutoFit/>
          </a:bodyPr>
          <a:lstStyle/>
          <a:p>
            <a:r>
              <a:rPr lang="es-MX" sz="3600" dirty="0">
                <a:solidFill>
                  <a:srgbClr val="002060"/>
                </a:solidFill>
                <a:latin typeface="Calibri" panose="020F0502020204030204" pitchFamily="34" charset="0"/>
                <a:cs typeface="Calibri" panose="020F0502020204030204" pitchFamily="34" charset="0"/>
              </a:rPr>
              <a:t>Conclusiones</a:t>
            </a:r>
          </a:p>
        </p:txBody>
      </p:sp>
      <p:sp>
        <p:nvSpPr>
          <p:cNvPr id="5" name="CuadroTexto 4"/>
          <p:cNvSpPr txBox="1"/>
          <p:nvPr/>
        </p:nvSpPr>
        <p:spPr>
          <a:xfrm>
            <a:off x="651434" y="1124744"/>
            <a:ext cx="8219256" cy="4770537"/>
          </a:xfrm>
          <a:prstGeom prst="rect">
            <a:avLst/>
          </a:prstGeom>
          <a:noFill/>
        </p:spPr>
        <p:txBody>
          <a:bodyPr wrap="square" rtlCol="0">
            <a:spAutoFit/>
          </a:bodyPr>
          <a:lstStyle/>
          <a:p>
            <a:pPr algn="just"/>
            <a:r>
              <a:rPr lang="es-MX" sz="1600" b="1" dirty="0">
                <a:latin typeface="Calibri" panose="020F0502020204030204" pitchFamily="34" charset="0"/>
                <a:cs typeface="Calibri" panose="020F0502020204030204" pitchFamily="34" charset="0"/>
              </a:rPr>
              <a:t>La AMECH garantiza el cumplimiento de todos los derechos de los trabajadores estipulados en la Ley, como es el ingreso al trabajo digno con pleno acceso a la seguridad social </a:t>
            </a:r>
            <a:r>
              <a:rPr lang="es-MX" sz="1600" dirty="0">
                <a:latin typeface="Calibri" panose="020F0502020204030204" pitchFamily="34" charset="0"/>
                <a:cs typeface="Calibri" panose="020F0502020204030204" pitchFamily="34" charset="0"/>
              </a:rPr>
              <a:t>y salario competitivo, capacitación continua, centros de trabajo en condiciones óptimas de seguridad e higiene y respeto sindicales y de sindicalización.</a:t>
            </a:r>
          </a:p>
          <a:p>
            <a:pPr algn="just"/>
            <a:endParaRPr lang="es-MX" sz="1600" dirty="0">
              <a:latin typeface="Calibri" panose="020F0502020204030204" pitchFamily="34" charset="0"/>
              <a:cs typeface="Calibri" panose="020F0502020204030204" pitchFamily="34" charset="0"/>
            </a:endParaRPr>
          </a:p>
          <a:p>
            <a:pPr algn="just"/>
            <a:r>
              <a:rPr lang="es-MX" sz="1600" dirty="0">
                <a:latin typeface="Calibri" panose="020F0502020204030204" pitchFamily="34" charset="0"/>
                <a:cs typeface="Calibri" panose="020F0502020204030204" pitchFamily="34" charset="0"/>
              </a:rPr>
              <a:t>Consideramos </a:t>
            </a:r>
            <a:r>
              <a:rPr lang="es-MX" sz="1600" b="1" dirty="0">
                <a:latin typeface="Calibri" panose="020F0502020204030204" pitchFamily="34" charset="0"/>
                <a:cs typeface="Calibri" panose="020F0502020204030204" pitchFamily="34" charset="0"/>
              </a:rPr>
              <a:t>oportuno reformar la LFT con la finalidad de mejorar las prácticas de subcontratación y evitar la irregularidad</a:t>
            </a:r>
            <a:r>
              <a:rPr lang="es-MX" sz="1600" dirty="0">
                <a:latin typeface="Calibri" panose="020F0502020204030204" pitchFamily="34" charset="0"/>
                <a:cs typeface="Calibri" panose="020F0502020204030204" pitchFamily="34" charset="0"/>
              </a:rPr>
              <a:t>, por lo que acompañamos este esfuerzo </a:t>
            </a:r>
            <a:r>
              <a:rPr lang="es-MX" sz="1600" dirty="0" smtClean="0">
                <a:latin typeface="Calibri" panose="020F0502020204030204" pitchFamily="34" charset="0"/>
                <a:cs typeface="Calibri" panose="020F0502020204030204" pitchFamily="34" charset="0"/>
              </a:rPr>
              <a:t>de la Comisión de Trabajo de esta Cámara </a:t>
            </a:r>
            <a:r>
              <a:rPr lang="es-MX" sz="1600" dirty="0">
                <a:latin typeface="Calibri" panose="020F0502020204030204" pitchFamily="34" charset="0"/>
                <a:cs typeface="Calibri" panose="020F0502020204030204" pitchFamily="34" charset="0"/>
              </a:rPr>
              <a:t>y solicitamos sean considerados los elementos ya mencionados.</a:t>
            </a:r>
          </a:p>
          <a:p>
            <a:pPr algn="just"/>
            <a:endParaRPr lang="es-MX" sz="1600" b="1" dirty="0">
              <a:latin typeface="Calibri" panose="020F0502020204030204" pitchFamily="34" charset="0"/>
              <a:cs typeface="Calibri" panose="020F0502020204030204" pitchFamily="34" charset="0"/>
            </a:endParaRPr>
          </a:p>
          <a:p>
            <a:pPr algn="just"/>
            <a:r>
              <a:rPr lang="es-MX" sz="1600" b="1" dirty="0">
                <a:latin typeface="Calibri" panose="020F0502020204030204" pitchFamily="34" charset="0"/>
                <a:cs typeface="Calibri" panose="020F0502020204030204" pitchFamily="34" charset="0"/>
              </a:rPr>
              <a:t>Buscamos el crecimiento de las empresas </a:t>
            </a:r>
            <a:r>
              <a:rPr lang="es-MX" sz="1600" dirty="0">
                <a:latin typeface="Calibri" panose="020F0502020204030204" pitchFamily="34" charset="0"/>
                <a:cs typeface="Calibri" panose="020F0502020204030204" pitchFamily="34" charset="0"/>
              </a:rPr>
              <a:t>con el apoyo de la tercerización, una empresa que crece genera más y mejores empleos.</a:t>
            </a:r>
          </a:p>
          <a:p>
            <a:pPr algn="just"/>
            <a:endParaRPr lang="es-MX" sz="1600" dirty="0">
              <a:latin typeface="Calibri" panose="020F0502020204030204" pitchFamily="34" charset="0"/>
              <a:cs typeface="Calibri" panose="020F0502020204030204" pitchFamily="34" charset="0"/>
            </a:endParaRPr>
          </a:p>
          <a:p>
            <a:pPr algn="just"/>
            <a:r>
              <a:rPr lang="es-MX" sz="1600" b="1" dirty="0">
                <a:latin typeface="Calibri" panose="020F0502020204030204" pitchFamily="34" charset="0"/>
                <a:cs typeface="Calibri" panose="020F0502020204030204" pitchFamily="34" charset="0"/>
              </a:rPr>
              <a:t>Optimizamos la generación de talento e inserción asertiva en el mercado laboral</a:t>
            </a:r>
            <a:r>
              <a:rPr lang="es-MX" sz="1600" dirty="0">
                <a:latin typeface="Calibri" panose="020F0502020204030204" pitchFamily="34" charset="0"/>
                <a:cs typeface="Calibri" panose="020F0502020204030204" pitchFamily="34" charset="0"/>
              </a:rPr>
              <a:t>.</a:t>
            </a:r>
          </a:p>
          <a:p>
            <a:pPr algn="just"/>
            <a:endParaRPr lang="es-MX" sz="1600" dirty="0">
              <a:latin typeface="Calibri" panose="020F0502020204030204" pitchFamily="34" charset="0"/>
              <a:cs typeface="Calibri" panose="020F0502020204030204" pitchFamily="34" charset="0"/>
            </a:endParaRPr>
          </a:p>
          <a:p>
            <a:pPr algn="just"/>
            <a:r>
              <a:rPr lang="es-MX" sz="1600" dirty="0">
                <a:latin typeface="Calibri" panose="020F0502020204030204" pitchFamily="34" charset="0"/>
                <a:cs typeface="Calibri" panose="020F0502020204030204" pitchFamily="34" charset="0"/>
              </a:rPr>
              <a:t>Coincidimos en la </a:t>
            </a:r>
            <a:r>
              <a:rPr lang="es-MX" sz="1600" b="1" dirty="0">
                <a:latin typeface="Calibri" panose="020F0502020204030204" pitchFamily="34" charset="0"/>
                <a:cs typeface="Calibri" panose="020F0502020204030204" pitchFamily="34" charset="0"/>
              </a:rPr>
              <a:t>búsqueda de competitividad a través de empleos formales </a:t>
            </a:r>
            <a:r>
              <a:rPr lang="es-MX" sz="1600" dirty="0">
                <a:latin typeface="Calibri" panose="020F0502020204030204" pitchFamily="34" charset="0"/>
                <a:cs typeface="Calibri" panose="020F0502020204030204" pitchFamily="34" charset="0"/>
              </a:rPr>
              <a:t>y bien pagados.</a:t>
            </a:r>
          </a:p>
          <a:p>
            <a:pPr algn="just"/>
            <a:endParaRPr lang="es-MX" sz="1600" dirty="0">
              <a:latin typeface="Calibri" panose="020F0502020204030204" pitchFamily="34" charset="0"/>
              <a:cs typeface="Calibri" panose="020F0502020204030204" pitchFamily="34" charset="0"/>
            </a:endParaRPr>
          </a:p>
          <a:p>
            <a:pPr algn="just"/>
            <a:r>
              <a:rPr lang="es-MX" sz="1600" b="1" dirty="0">
                <a:latin typeface="Calibri" panose="020F0502020204030204" pitchFamily="34" charset="0"/>
                <a:cs typeface="Calibri" panose="020F0502020204030204" pitchFamily="34" charset="0"/>
              </a:rPr>
              <a:t>Exigimos la aplicación de sanciones</a:t>
            </a:r>
            <a:r>
              <a:rPr lang="es-MX" sz="1600" dirty="0">
                <a:latin typeface="Calibri" panose="020F0502020204030204" pitchFamily="34" charset="0"/>
                <a:cs typeface="Calibri" panose="020F0502020204030204" pitchFamily="34" charset="0"/>
              </a:rPr>
              <a:t> a las empresas </a:t>
            </a:r>
            <a:r>
              <a:rPr lang="es-MX" sz="1600" b="1" dirty="0">
                <a:latin typeface="Calibri" panose="020F0502020204030204" pitchFamily="34" charset="0"/>
                <a:cs typeface="Calibri" panose="020F0502020204030204" pitchFamily="34" charset="0"/>
              </a:rPr>
              <a:t>que incumplen </a:t>
            </a:r>
            <a:r>
              <a:rPr lang="es-MX" sz="1600" dirty="0">
                <a:latin typeface="Calibri" panose="020F0502020204030204" pitchFamily="34" charset="0"/>
                <a:cs typeface="Calibri" panose="020F0502020204030204" pitchFamily="34" charset="0"/>
              </a:rPr>
              <a:t>con lo estipulado en la ley, las cuales precarizan el empleo, constituyen competencia desleal y afectan al erario.</a:t>
            </a:r>
          </a:p>
          <a:p>
            <a:pPr algn="just"/>
            <a:endParaRPr lang="es-MX" sz="1600" dirty="0">
              <a:latin typeface="Calibri" panose="020F0502020204030204" pitchFamily="34" charset="0"/>
              <a:cs typeface="Calibri" panose="020F0502020204030204" pitchFamily="34" charset="0"/>
            </a:endParaRPr>
          </a:p>
        </p:txBody>
      </p:sp>
      <p:pic>
        <p:nvPicPr>
          <p:cNvPr id="6" name="Picture 4" descr="Resultado de imagen para targe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1196752"/>
            <a:ext cx="307623" cy="3088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esultado de imagen para targe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3356992"/>
            <a:ext cx="307623" cy="3088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Resultado de imagen para targe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4081762"/>
            <a:ext cx="307623" cy="3088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esultado de imagen para targe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4556851"/>
            <a:ext cx="307623" cy="3088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esultado de imagen para target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2420888"/>
            <a:ext cx="307623" cy="3088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sultado de imagen para target png">
            <a:extLst>
              <a:ext uri="{FF2B5EF4-FFF2-40B4-BE49-F238E27FC236}">
                <a16:creationId xmlns="" xmlns:a16="http://schemas.microsoft.com/office/drawing/2014/main" id="{D85A47BD-9043-4A1D-8967-3C23BEFC49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11" y="5085184"/>
            <a:ext cx="307623" cy="308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079537"/>
      </p:ext>
    </p:extLst>
  </p:cSld>
  <p:clrMapOvr>
    <a:masterClrMapping/>
  </p:clrMapOvr>
</p:sld>
</file>

<file path=ppt/theme/theme1.xml><?xml version="1.0" encoding="utf-8"?>
<a:theme xmlns:a="http://schemas.openxmlformats.org/drawingml/2006/main" name="1_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8094</TotalTime>
  <Words>1037</Words>
  <Application>Microsoft Office PowerPoint</Application>
  <PresentationFormat>Presentación en pantalla (4:3)</PresentationFormat>
  <Paragraphs>80</Paragraphs>
  <Slides>10</Slides>
  <Notes>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Times New Roman</vt:lpstr>
      <vt:lpstr>Wingdings</vt:lpstr>
      <vt:lpstr>1_Diseño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dc:creator>
  <cp:lastModifiedBy>Usuario</cp:lastModifiedBy>
  <cp:revision>690</cp:revision>
  <cp:lastPrinted>2020-02-19T16:30:45Z</cp:lastPrinted>
  <dcterms:created xsi:type="dcterms:W3CDTF">2014-05-12T18:03:46Z</dcterms:created>
  <dcterms:modified xsi:type="dcterms:W3CDTF">2020-02-21T01:38:29Z</dcterms:modified>
</cp:coreProperties>
</file>